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7"/>
  </p:notesMasterIdLst>
  <p:sldIdLst>
    <p:sldId id="904" r:id="rId2"/>
    <p:sldId id="807" r:id="rId3"/>
    <p:sldId id="905" r:id="rId4"/>
    <p:sldId id="351" r:id="rId5"/>
    <p:sldId id="906" r:id="rId6"/>
    <p:sldId id="354" r:id="rId7"/>
    <p:sldId id="676" r:id="rId8"/>
    <p:sldId id="908" r:id="rId9"/>
    <p:sldId id="909" r:id="rId10"/>
    <p:sldId id="633" r:id="rId11"/>
    <p:sldId id="754" r:id="rId12"/>
    <p:sldId id="343" r:id="rId13"/>
    <p:sldId id="344" r:id="rId14"/>
    <p:sldId id="345" r:id="rId15"/>
    <p:sldId id="347" r:id="rId16"/>
    <p:sldId id="910" r:id="rId17"/>
    <p:sldId id="756" r:id="rId18"/>
    <p:sldId id="757" r:id="rId19"/>
    <p:sldId id="349" r:id="rId20"/>
    <p:sldId id="911" r:id="rId21"/>
    <p:sldId id="634" r:id="rId22"/>
    <p:sldId id="760" r:id="rId23"/>
    <p:sldId id="912" r:id="rId24"/>
    <p:sldId id="759" r:id="rId25"/>
    <p:sldId id="761" r:id="rId26"/>
    <p:sldId id="379" r:id="rId27"/>
    <p:sldId id="913" r:id="rId28"/>
    <p:sldId id="762" r:id="rId29"/>
    <p:sldId id="763" r:id="rId30"/>
    <p:sldId id="914" r:id="rId31"/>
    <p:sldId id="639" r:id="rId32"/>
    <p:sldId id="640" r:id="rId33"/>
    <p:sldId id="642" r:id="rId34"/>
    <p:sldId id="915" r:id="rId35"/>
    <p:sldId id="635" r:id="rId36"/>
    <p:sldId id="765" r:id="rId37"/>
    <p:sldId id="357" r:id="rId38"/>
    <p:sldId id="766" r:id="rId39"/>
    <p:sldId id="767" r:id="rId40"/>
    <p:sldId id="916" r:id="rId41"/>
    <p:sldId id="768" r:id="rId42"/>
    <p:sldId id="769" r:id="rId43"/>
    <p:sldId id="770" r:id="rId44"/>
    <p:sldId id="917" r:id="rId45"/>
    <p:sldId id="771" r:id="rId46"/>
    <p:sldId id="772" r:id="rId47"/>
    <p:sldId id="773" r:id="rId48"/>
    <p:sldId id="411" r:id="rId49"/>
    <p:sldId id="774" r:id="rId50"/>
    <p:sldId id="775" r:id="rId51"/>
    <p:sldId id="776" r:id="rId52"/>
    <p:sldId id="643" r:id="rId53"/>
    <p:sldId id="370" r:id="rId54"/>
    <p:sldId id="362" r:id="rId55"/>
    <p:sldId id="780" r:id="rId56"/>
    <p:sldId id="781" r:id="rId57"/>
    <p:sldId id="779" r:id="rId58"/>
    <p:sldId id="918" r:id="rId59"/>
    <p:sldId id="784" r:id="rId60"/>
    <p:sldId id="322" r:id="rId61"/>
    <p:sldId id="324" r:id="rId62"/>
    <p:sldId id="325" r:id="rId63"/>
    <p:sldId id="326" r:id="rId64"/>
    <p:sldId id="327" r:id="rId65"/>
    <p:sldId id="328" r:id="rId66"/>
    <p:sldId id="329" r:id="rId67"/>
    <p:sldId id="330" r:id="rId68"/>
    <p:sldId id="336" r:id="rId69"/>
    <p:sldId id="337" r:id="rId70"/>
    <p:sldId id="332" r:id="rId71"/>
    <p:sldId id="331" r:id="rId72"/>
    <p:sldId id="333" r:id="rId73"/>
    <p:sldId id="919" r:id="rId74"/>
    <p:sldId id="920" r:id="rId75"/>
    <p:sldId id="786" r:id="rId76"/>
    <p:sldId id="787" r:id="rId77"/>
    <p:sldId id="788" r:id="rId78"/>
    <p:sldId id="935" r:id="rId79"/>
    <p:sldId id="921" r:id="rId80"/>
    <p:sldId id="789" r:id="rId81"/>
    <p:sldId id="936" r:id="rId82"/>
    <p:sldId id="934" r:id="rId83"/>
    <p:sldId id="923" r:id="rId84"/>
    <p:sldId id="922" r:id="rId85"/>
    <p:sldId id="933" r:id="rId86"/>
    <p:sldId id="924" r:id="rId87"/>
    <p:sldId id="925" r:id="rId88"/>
    <p:sldId id="926" r:id="rId89"/>
    <p:sldId id="928" r:id="rId90"/>
    <p:sldId id="929" r:id="rId91"/>
    <p:sldId id="927" r:id="rId92"/>
    <p:sldId id="930" r:id="rId93"/>
    <p:sldId id="931" r:id="rId94"/>
    <p:sldId id="932" r:id="rId95"/>
    <p:sldId id="321" r:id="rId9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79" autoAdjust="0"/>
    <p:restoredTop sz="85133" autoAdjust="0"/>
  </p:normalViewPr>
  <p:slideViewPr>
    <p:cSldViewPr showGuides="1">
      <p:cViewPr varScale="1">
        <p:scale>
          <a:sx n="258" d="100"/>
          <a:sy n="258" d="100"/>
        </p:scale>
        <p:origin x="2440" y="144"/>
      </p:cViewPr>
      <p:guideLst>
        <p:guide orient="horz"/>
        <p:guide/>
      </p:guideLst>
    </p:cSldViewPr>
  </p:slideViewPr>
  <p:notesTextViewPr>
    <p:cViewPr>
      <p:scale>
        <a:sx n="100" d="100"/>
        <a:sy n="100" d="100"/>
      </p:scale>
      <p:origin x="0" y="0"/>
    </p:cViewPr>
  </p:notesTextViewPr>
  <p:sorterViewPr>
    <p:cViewPr>
      <p:scale>
        <a:sx n="67" d="100"/>
        <a:sy n="67" d="100"/>
      </p:scale>
      <p:origin x="0" y="1560"/>
    </p:cViewPr>
  </p:sorter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D68A4B-C138-457D-AB6E-F4C564F54BB2}" type="datetimeFigureOut">
              <a:rPr lang="zh-CN" altLang="en-US" smtClean="0"/>
              <a:pPr/>
              <a:t>2020/12/11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21AB8B-5D0A-4586-8F9D-B187E8B98460}" type="slidenum">
              <a:rPr lang="zh-CN" altLang="en-US" smtClean="0"/>
              <a:pPr/>
              <a:t>‹#›</a:t>
            </a:fld>
            <a:endParaRPr lang="zh-CN" altLang="en-US"/>
          </a:p>
        </p:txBody>
      </p:sp>
    </p:spTree>
    <p:extLst>
      <p:ext uri="{BB962C8B-B14F-4D97-AF65-F5344CB8AC3E}">
        <p14:creationId xmlns:p14="http://schemas.microsoft.com/office/powerpoint/2010/main" val="2996199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图像识别系统，输入端是图片的像素数据，而输出端直接就是或猫或狗的判定。这个端到端就是：像素</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判定。</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自动驾驶系统</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，输入的是前置摄像头的视频信号（其实也就是像素），而输出的直接就是控制车辆行驶指令（方向盘的旋转角度）。这个端到端就是：像素</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指</a:t>
            </a:r>
            <a:endParaRPr kumimoji="1" lang="zh-CN" altLang="en-US" dirty="0"/>
          </a:p>
        </p:txBody>
      </p:sp>
      <p:sp>
        <p:nvSpPr>
          <p:cNvPr id="4" name="幻灯片编号占位符 3"/>
          <p:cNvSpPr>
            <a:spLocks noGrp="1"/>
          </p:cNvSpPr>
          <p:nvPr>
            <p:ph type="sldNum" sz="quarter" idx="10"/>
          </p:nvPr>
        </p:nvSpPr>
        <p:spPr/>
        <p:txBody>
          <a:bodyPr/>
          <a:lstStyle/>
          <a:p>
            <a:fld id="{F521AB8B-5D0A-4586-8F9D-B187E8B98460}" type="slidenum">
              <a:rPr lang="zh-CN" altLang="en-US" smtClean="0"/>
              <a:pPr/>
              <a:t>12</a:t>
            </a:fld>
            <a:endParaRPr lang="zh-CN" altLang="en-US"/>
          </a:p>
        </p:txBody>
      </p:sp>
    </p:spTree>
    <p:extLst>
      <p:ext uri="{BB962C8B-B14F-4D97-AF65-F5344CB8AC3E}">
        <p14:creationId xmlns:p14="http://schemas.microsoft.com/office/powerpoint/2010/main" val="701775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D03802C4-1DDC-4281-B8B8-D127A0729FB8}" type="slidenum">
              <a:rPr lang="en-US" altLang="zh-TW" smtClean="0"/>
              <a:pPr eaLnBrk="1" hangingPunct="1"/>
              <a:t>95</a:t>
            </a:fld>
            <a:endParaRPr lang="en-US" altLang="zh-TW"/>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charset="0"/>
              <a:ea typeface="新細明體" pitchFamily="18" charset="-120"/>
            </a:endParaRPr>
          </a:p>
        </p:txBody>
      </p:sp>
    </p:spTree>
    <p:extLst>
      <p:ext uri="{BB962C8B-B14F-4D97-AF65-F5344CB8AC3E}">
        <p14:creationId xmlns:p14="http://schemas.microsoft.com/office/powerpoint/2010/main" val="260901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微软雅黑" panose="020B0503020204020204" pitchFamily="34" charset="-122"/>
                <a:cs typeface="+mn-cs"/>
              </a:rPr>
              <a:t>图</a:t>
            </a:r>
            <a:r>
              <a:rPr lang="en-US" altLang="zh-CN" sz="1200" kern="1200" dirty="0">
                <a:solidFill>
                  <a:schemeClr val="tx1"/>
                </a:solidFill>
                <a:effectLst/>
                <a:latin typeface="+mn-lt"/>
                <a:ea typeface="微软雅黑" panose="020B0503020204020204" pitchFamily="34" charset="-122"/>
                <a:cs typeface="+mn-cs"/>
              </a:rPr>
              <a:t>7-6 </a:t>
            </a:r>
            <a:r>
              <a:rPr lang="zh-CN" altLang="zh-CN" sz="1200" kern="1200" dirty="0">
                <a:solidFill>
                  <a:schemeClr val="tx1"/>
                </a:solidFill>
                <a:effectLst/>
                <a:latin typeface="+mn-lt"/>
                <a:ea typeface="微软雅黑" panose="020B0503020204020204" pitchFamily="34" charset="-122"/>
                <a:cs typeface="+mn-cs"/>
              </a:rPr>
              <a:t>简化版本的图像矩阵和卷积核</a:t>
            </a:r>
          </a:p>
          <a:p>
            <a:endParaRPr kumimoji="1" lang="zh-CN" altLang="en-US" dirty="0"/>
          </a:p>
        </p:txBody>
      </p:sp>
      <p:sp>
        <p:nvSpPr>
          <p:cNvPr id="4" name="灯片编号占位符 3"/>
          <p:cNvSpPr>
            <a:spLocks noGrp="1"/>
          </p:cNvSpPr>
          <p:nvPr>
            <p:ph type="sldNum" sz="quarter" idx="5"/>
          </p:nvPr>
        </p:nvSpPr>
        <p:spPr/>
        <p:txBody>
          <a:bodyPr/>
          <a:lstStyle/>
          <a:p>
            <a:fld id="{84C1B800-BCBD-4262-B579-5F77D9EE2550}" type="slidenum">
              <a:rPr lang="zh-CN" altLang="en-US" smtClean="0"/>
              <a:t>25</a:t>
            </a:fld>
            <a:endParaRPr lang="zh-CN" altLang="en-US"/>
          </a:p>
        </p:txBody>
      </p:sp>
    </p:spTree>
    <p:extLst>
      <p:ext uri="{BB962C8B-B14F-4D97-AF65-F5344CB8AC3E}">
        <p14:creationId xmlns:p14="http://schemas.microsoft.com/office/powerpoint/2010/main" val="3434758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池化層有幾個好處：</a:t>
            </a:r>
          </a:p>
          <a:p>
            <a:r>
              <a:rPr lang="zh-CN" altLang="en-US" sz="1200" b="0" i="0" kern="1200" dirty="0">
                <a:solidFill>
                  <a:schemeClr val="tx1"/>
                </a:solidFill>
                <a:effectLst/>
                <a:latin typeface="+mn-lt"/>
                <a:ea typeface="+mn-ea"/>
                <a:cs typeface="+mn-cs"/>
              </a:rPr>
              <a:t>縮小 </a:t>
            </a:r>
            <a:r>
              <a:rPr lang="en-US" altLang="zh-CN" sz="1200" b="0" i="0" kern="1200" dirty="0">
                <a:solidFill>
                  <a:schemeClr val="tx1"/>
                </a:solidFill>
                <a:effectLst/>
                <a:latin typeface="+mn-lt"/>
                <a:ea typeface="+mn-ea"/>
                <a:cs typeface="+mn-cs"/>
              </a:rPr>
              <a:t>feature map </a:t>
            </a:r>
            <a:r>
              <a:rPr lang="zh-CN" altLang="en-US" sz="1200" b="0" i="0" kern="1200" dirty="0">
                <a:solidFill>
                  <a:schemeClr val="tx1"/>
                </a:solidFill>
                <a:effectLst/>
                <a:latin typeface="+mn-lt"/>
                <a:ea typeface="+mn-ea"/>
                <a:cs typeface="+mn-cs"/>
              </a:rPr>
              <a:t>的尺寸，減少需要訓練的參數，避免 </a:t>
            </a:r>
            <a:r>
              <a:rPr lang="en-US" altLang="zh-CN" sz="1200" b="0" i="0" kern="1200" dirty="0">
                <a:solidFill>
                  <a:schemeClr val="tx1"/>
                </a:solidFill>
                <a:effectLst/>
                <a:latin typeface="+mn-lt"/>
                <a:ea typeface="+mn-ea"/>
                <a:cs typeface="+mn-cs"/>
              </a:rPr>
              <a:t>overfitting </a:t>
            </a:r>
            <a:r>
              <a:rPr lang="zh-CN" altLang="en-US" sz="1200" b="0" i="0" kern="1200" dirty="0">
                <a:solidFill>
                  <a:schemeClr val="tx1"/>
                </a:solidFill>
                <a:effectLst/>
                <a:latin typeface="+mn-lt"/>
                <a:ea typeface="+mn-ea"/>
                <a:cs typeface="+mn-cs"/>
              </a:rPr>
              <a:t>的可能</a:t>
            </a:r>
          </a:p>
          <a:p>
            <a:r>
              <a:rPr lang="en-US" altLang="zh-CN" sz="1200" b="0" i="0" kern="1200" dirty="0">
                <a:solidFill>
                  <a:schemeClr val="tx1"/>
                </a:solidFill>
                <a:effectLst/>
                <a:latin typeface="+mn-lt"/>
                <a:ea typeface="+mn-ea"/>
                <a:cs typeface="+mn-cs"/>
              </a:rPr>
              <a:t>feature map </a:t>
            </a:r>
            <a:r>
              <a:rPr lang="zh-CN" altLang="en-US" sz="1200" b="0" i="0" kern="1200" dirty="0">
                <a:solidFill>
                  <a:schemeClr val="tx1"/>
                </a:solidFill>
                <a:effectLst/>
                <a:latin typeface="+mn-lt"/>
                <a:ea typeface="+mn-ea"/>
                <a:cs typeface="+mn-cs"/>
              </a:rPr>
              <a:t>雖然縮小了，依舊可保持影像中的主要特徵</a:t>
            </a:r>
          </a:p>
          <a:p>
            <a:endParaRPr kumimoji="1" lang="zh-CN" altLang="en-US" dirty="0"/>
          </a:p>
        </p:txBody>
      </p:sp>
      <p:sp>
        <p:nvSpPr>
          <p:cNvPr id="4" name="幻灯片编号占位符 3"/>
          <p:cNvSpPr>
            <a:spLocks noGrp="1"/>
          </p:cNvSpPr>
          <p:nvPr>
            <p:ph type="sldNum" sz="quarter" idx="10"/>
          </p:nvPr>
        </p:nvSpPr>
        <p:spPr/>
        <p:txBody>
          <a:bodyPr/>
          <a:lstStyle/>
          <a:p>
            <a:fld id="{F521AB8B-5D0A-4586-8F9D-B187E8B98460}" type="slidenum">
              <a:rPr lang="zh-CN" altLang="en-US" smtClean="0"/>
              <a:pPr/>
              <a:t>52</a:t>
            </a:fld>
            <a:endParaRPr lang="zh-CN" altLang="en-US"/>
          </a:p>
        </p:txBody>
      </p:sp>
    </p:spTree>
    <p:extLst>
      <p:ext uri="{BB962C8B-B14F-4D97-AF65-F5344CB8AC3E}">
        <p14:creationId xmlns:p14="http://schemas.microsoft.com/office/powerpoint/2010/main" val="395674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C1B800-BCBD-4262-B579-5F77D9EE2550}" type="slidenum">
              <a:rPr lang="zh-CN" altLang="en-US" smtClean="0"/>
              <a:t>57</a:t>
            </a:fld>
            <a:endParaRPr lang="zh-CN" altLang="en-US"/>
          </a:p>
        </p:txBody>
      </p:sp>
    </p:spTree>
    <p:extLst>
      <p:ext uri="{BB962C8B-B14F-4D97-AF65-F5344CB8AC3E}">
        <p14:creationId xmlns:p14="http://schemas.microsoft.com/office/powerpoint/2010/main" val="3049993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抽象的层级</a:t>
            </a:r>
          </a:p>
        </p:txBody>
      </p:sp>
      <p:sp>
        <p:nvSpPr>
          <p:cNvPr id="4" name="幻灯片编号占位符 3"/>
          <p:cNvSpPr>
            <a:spLocks noGrp="1"/>
          </p:cNvSpPr>
          <p:nvPr>
            <p:ph type="sldNum" sz="quarter" idx="10"/>
          </p:nvPr>
        </p:nvSpPr>
        <p:spPr/>
        <p:txBody>
          <a:bodyPr/>
          <a:lstStyle/>
          <a:p>
            <a:fld id="{F521AB8B-5D0A-4586-8F9D-B187E8B98460}" type="slidenum">
              <a:rPr lang="zh-CN" altLang="en-US" smtClean="0"/>
              <a:pPr/>
              <a:t>62</a:t>
            </a:fld>
            <a:endParaRPr lang="zh-CN" altLang="en-US"/>
          </a:p>
        </p:txBody>
      </p:sp>
    </p:spTree>
    <p:extLst>
      <p:ext uri="{BB962C8B-B14F-4D97-AF65-F5344CB8AC3E}">
        <p14:creationId xmlns:p14="http://schemas.microsoft.com/office/powerpoint/2010/main" val="1263666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https://www.quantamagazine.org/to-build-truly-intelligent-machines-teach-them-cause-and-effect-20180515/</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虽然我们造出了准确度极高的机器，但最后只能得到一堆看上去毫无意义的模型参数和拟合度非常高的判定结果，但实际上模型本身也意味着知识</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贝叶斯网络的创始人</a:t>
            </a:r>
            <a:r>
              <a:rPr lang="en-US" altLang="zh-CN" dirty="0"/>
              <a:t>Pearl</a:t>
            </a:r>
            <a:r>
              <a:rPr lang="zh-CN" altLang="en-US" dirty="0"/>
              <a:t>所指出的，“几乎所有的深度学习突破性的本质上来说都只是些曲线拟合罢了”，他认为今天人工智能领域的技术水平只不过是上一代机器已有功能的增强版。</a:t>
            </a:r>
          </a:p>
        </p:txBody>
      </p:sp>
      <p:sp>
        <p:nvSpPr>
          <p:cNvPr id="4" name="灯片编号占位符 3"/>
          <p:cNvSpPr>
            <a:spLocks noGrp="1"/>
          </p:cNvSpPr>
          <p:nvPr>
            <p:ph type="sldNum" sz="quarter" idx="10"/>
          </p:nvPr>
        </p:nvSpPr>
        <p:spPr/>
        <p:txBody>
          <a:bodyPr/>
          <a:lstStyle/>
          <a:p>
            <a:fld id="{F521AB8B-5D0A-4586-8F9D-B187E8B98460}" type="slidenum">
              <a:rPr lang="zh-CN" altLang="en-US" smtClean="0"/>
              <a:pPr/>
              <a:t>66</a:t>
            </a:fld>
            <a:endParaRPr lang="zh-CN" altLang="en-US"/>
          </a:p>
        </p:txBody>
      </p:sp>
    </p:spTree>
    <p:extLst>
      <p:ext uri="{BB962C8B-B14F-4D97-AF65-F5344CB8AC3E}">
        <p14:creationId xmlns:p14="http://schemas.microsoft.com/office/powerpoint/2010/main" val="2902581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521AB8B-5D0A-4586-8F9D-B187E8B98460}" type="slidenum">
              <a:rPr lang="zh-CN" altLang="en-US" smtClean="0"/>
              <a:pPr/>
              <a:t>70</a:t>
            </a:fld>
            <a:endParaRPr lang="zh-CN" altLang="en-US"/>
          </a:p>
        </p:txBody>
      </p:sp>
    </p:spTree>
    <p:extLst>
      <p:ext uri="{BB962C8B-B14F-4D97-AF65-F5344CB8AC3E}">
        <p14:creationId xmlns:p14="http://schemas.microsoft.com/office/powerpoint/2010/main" val="530043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与此同时，神经细胞之间连接的数量，也会出现明显的下降，将会有接近一半的连接消失。这其实就已经说明，人类大脑发育完善和积累经验的过程，实际上，主要是靠原有连接的消失来完成的，而不是增加新细胞，或者新连接。</a:t>
            </a:r>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舍得：有舍，才有得</a:t>
            </a:r>
            <a:endParaRPr lang="zh-CN" altLang="en-US" dirty="0"/>
          </a:p>
        </p:txBody>
      </p:sp>
      <p:sp>
        <p:nvSpPr>
          <p:cNvPr id="4" name="灯片编号占位符 3"/>
          <p:cNvSpPr>
            <a:spLocks noGrp="1"/>
          </p:cNvSpPr>
          <p:nvPr>
            <p:ph type="sldNum" sz="quarter" idx="10"/>
          </p:nvPr>
        </p:nvSpPr>
        <p:spPr/>
        <p:txBody>
          <a:bodyPr/>
          <a:lstStyle/>
          <a:p>
            <a:fld id="{F521AB8B-5D0A-4586-8F9D-B187E8B98460}" type="slidenum">
              <a:rPr lang="zh-CN" altLang="en-US" smtClean="0"/>
              <a:pPr/>
              <a:t>71</a:t>
            </a:fld>
            <a:endParaRPr lang="zh-CN" altLang="en-US"/>
          </a:p>
        </p:txBody>
      </p:sp>
    </p:spTree>
    <p:extLst>
      <p:ext uri="{BB962C8B-B14F-4D97-AF65-F5344CB8AC3E}">
        <p14:creationId xmlns:p14="http://schemas.microsoft.com/office/powerpoint/2010/main" val="3074291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贝叶斯（推理）网络之父</a:t>
            </a:r>
          </a:p>
        </p:txBody>
      </p:sp>
      <p:sp>
        <p:nvSpPr>
          <p:cNvPr id="4" name="灯片编号占位符 3"/>
          <p:cNvSpPr>
            <a:spLocks noGrp="1"/>
          </p:cNvSpPr>
          <p:nvPr>
            <p:ph type="sldNum" sz="quarter" idx="10"/>
          </p:nvPr>
        </p:nvSpPr>
        <p:spPr/>
        <p:txBody>
          <a:bodyPr/>
          <a:lstStyle/>
          <a:p>
            <a:fld id="{F521AB8B-5D0A-4586-8F9D-B187E8B98460}" type="slidenum">
              <a:rPr lang="zh-CN" altLang="en-US" smtClean="0"/>
              <a:pPr/>
              <a:t>72</a:t>
            </a:fld>
            <a:endParaRPr lang="zh-CN" altLang="en-US"/>
          </a:p>
        </p:txBody>
      </p:sp>
    </p:spTree>
    <p:extLst>
      <p:ext uri="{BB962C8B-B14F-4D97-AF65-F5344CB8AC3E}">
        <p14:creationId xmlns:p14="http://schemas.microsoft.com/office/powerpoint/2010/main" val="1499969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422030" y="1028700"/>
            <a:ext cx="8229600" cy="13716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zh-CN" altLang="en-US"/>
              <a:t>单击此处编辑母版标题样式</a:t>
            </a:r>
            <a:endParaRPr kumimoji="0" lang="en-US"/>
          </a:p>
        </p:txBody>
      </p:sp>
      <p:sp>
        <p:nvSpPr>
          <p:cNvPr id="28" name="日期占位符 27"/>
          <p:cNvSpPr>
            <a:spLocks noGrp="1"/>
          </p:cNvSpPr>
          <p:nvPr>
            <p:ph type="dt" sz="half" idx="10"/>
          </p:nvPr>
        </p:nvSpPr>
        <p:spPr/>
        <p:txBody>
          <a:bodyPr/>
          <a:lstStyle/>
          <a:p>
            <a:fld id="{76D906B9-7A04-4504-8D77-AF49FAA42CEF}" type="datetime1">
              <a:rPr lang="zh-CN" altLang="en-US" smtClean="0"/>
              <a:t>2020/12/11</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a:lstStyle/>
          <a:p>
            <a:fld id="{59FDECE3-04E0-41EC-B771-5AB4EF38E9D3}" type="slidenum">
              <a:rPr lang="zh-CN" altLang="en-US" smtClean="0"/>
              <a:pPr/>
              <a:t>‹#›</a:t>
            </a:fld>
            <a:endParaRPr lang="zh-CN" altLang="en-US"/>
          </a:p>
        </p:txBody>
      </p:sp>
      <p:sp>
        <p:nvSpPr>
          <p:cNvPr id="9" name="副标题 8"/>
          <p:cNvSpPr>
            <a:spLocks noGrp="1"/>
          </p:cNvSpPr>
          <p:nvPr>
            <p:ph type="subTitle" idx="1"/>
          </p:nvPr>
        </p:nvSpPr>
        <p:spPr>
          <a:xfrm>
            <a:off x="1371600" y="2498774"/>
            <a:ext cx="6400800" cy="131445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17A6446C-6FDA-42FF-A16A-89B12AF66E23}" type="datetime1">
              <a:rPr lang="zh-CN" altLang="en-US" smtClean="0"/>
              <a:t>2020/12/11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05979"/>
            <a:ext cx="6019800" cy="4388644"/>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3F750049-3F9B-4DAE-9A1D-C597D2AE82CE}" type="datetime1">
              <a:rPr lang="zh-CN" altLang="en-US" smtClean="0"/>
              <a:t>2020/12/11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538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DE73B81-B43D-4486-9129-C6EE7DF14EB0}" type="datetime1">
              <a:rPr lang="zh-CN" altLang="en-US" smtClean="0"/>
              <a:t>2020/12/11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00200" y="457200"/>
            <a:ext cx="7086600" cy="13716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1600200" y="1880840"/>
            <a:ext cx="7086600" cy="1132284"/>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578BF294-619D-49A5-8A1B-CAA14508B6B7}" type="datetime1">
              <a:rPr lang="zh-CN" altLang="en-US" smtClean="0"/>
              <a:t>2020/12/11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7924800" y="4812507"/>
            <a:ext cx="762000" cy="273844"/>
          </a:xfrm>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200150"/>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200150"/>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CD0CFA58-7EC6-4D25-8239-DCFF0CA608B0}" type="datetime1">
              <a:rPr lang="zh-CN" altLang="en-US" smtClean="0"/>
              <a:t>2020/12/11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8229600" cy="857250"/>
          </a:xfrm>
        </p:spPr>
        <p:txBody>
          <a:bodyPr anchor="ct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151335"/>
            <a:ext cx="4040188"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5027" y="1151335"/>
            <a:ext cx="4041775"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1771650"/>
            <a:ext cx="4040188"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7" y="1771650"/>
            <a:ext cx="4041775"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AF37894B-BF00-4FD6-A52B-D8164D60D030}" type="datetime1">
              <a:rPr lang="zh-CN" altLang="en-US" smtClean="0"/>
              <a:t>2020/12/11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4"/>
                </a:solidFill>
              </a:defRPr>
            </a:lvl1pPr>
          </a:lstStyle>
          <a:p>
            <a:r>
              <a:rPr kumimoji="0" lang="zh-CN" altLang="en-US" dirty="0"/>
              <a:t>单击此处编辑母版标题样式</a:t>
            </a:r>
            <a:endParaRPr kumimoji="0" lang="en-US" dirty="0"/>
          </a:p>
        </p:txBody>
      </p:sp>
      <p:sp>
        <p:nvSpPr>
          <p:cNvPr id="3" name="日期占位符 2"/>
          <p:cNvSpPr>
            <a:spLocks noGrp="1"/>
          </p:cNvSpPr>
          <p:nvPr>
            <p:ph type="dt" sz="half" idx="10"/>
          </p:nvPr>
        </p:nvSpPr>
        <p:spPr/>
        <p:txBody>
          <a:bodyPr/>
          <a:lstStyle/>
          <a:p>
            <a:fld id="{523DB10C-4CF9-4E6D-85B4-69BC3ADF16A7}" type="datetime1">
              <a:rPr lang="zh-CN" altLang="en-US" smtClean="0"/>
              <a:t>2020/12/11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CE9ADD-8B60-417A-A27B-8AFA8B2D7FEA}" type="datetime1">
              <a:rPr lang="zh-CN" altLang="en-US" smtClean="0"/>
              <a:t>2020/12/11</a:t>
            </a:fld>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457202" y="1143000"/>
            <a:ext cx="3008313" cy="3451622"/>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3575050" y="204788"/>
            <a:ext cx="5111750" cy="4389835"/>
          </a:xfrm>
        </p:spPr>
        <p:txBody>
          <a:bodyPr/>
          <a:lstStyle>
            <a:lvl1pPr>
              <a:defRPr sz="2600"/>
            </a:lvl1pPr>
            <a:lvl2pPr>
              <a:defRPr sz="2400"/>
            </a:lvl2pPr>
            <a:lvl3pPr>
              <a:defRPr sz="2200"/>
            </a:lvl3pPr>
            <a:lvl4pPr>
              <a:defRPr sz="20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4F9B7B70-330D-4D37-BD06-634FEF84710D}" type="datetime1">
              <a:rPr lang="zh-CN" altLang="en-US" smtClean="0"/>
              <a:t>2020/12/11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28800" y="457200"/>
            <a:ext cx="5486400" cy="391716"/>
          </a:xfrm>
        </p:spPr>
        <p:txBody>
          <a:bodyPr lIns="45720" rIns="45720" bIns="0" anchor="b">
            <a:sp3d prstMaterial="softEdge"/>
          </a:bodyPr>
          <a:lstStyle>
            <a:lvl1pPr algn="ctr">
              <a:buNone/>
              <a:defRPr sz="2000" b="1"/>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1828800" y="1373981"/>
            <a:ext cx="5486400" cy="29718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zh-CN" altLang="en-US">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4" name="文本占位符 3"/>
          <p:cNvSpPr>
            <a:spLocks noGrp="1"/>
          </p:cNvSpPr>
          <p:nvPr>
            <p:ph type="body" sz="half" idx="2"/>
          </p:nvPr>
        </p:nvSpPr>
        <p:spPr>
          <a:xfrm>
            <a:off x="1828800" y="875091"/>
            <a:ext cx="5486400" cy="397764"/>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2946DF2A-67C4-4026-92BA-E18AC209EB35}" type="datetime1">
              <a:rPr lang="zh-CN" altLang="en-US" smtClean="0"/>
              <a:t>2020/12/11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zh-CN" altLang="en-US" dirty="0"/>
              <a:t>单击此处编辑母版标题样式</a:t>
            </a:r>
            <a:endParaRPr kumimoji="0" lang="en-US" dirty="0"/>
          </a:p>
        </p:txBody>
      </p:sp>
      <p:sp>
        <p:nvSpPr>
          <p:cNvPr id="13" name="文本占位符 12"/>
          <p:cNvSpPr>
            <a:spLocks noGrp="1"/>
          </p:cNvSpPr>
          <p:nvPr>
            <p:ph type="body" idx="1"/>
          </p:nvPr>
        </p:nvSpPr>
        <p:spPr>
          <a:xfrm>
            <a:off x="457200" y="1200150"/>
            <a:ext cx="8229600" cy="3531870"/>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457200" y="4812507"/>
            <a:ext cx="2133600" cy="273844"/>
          </a:xfrm>
          <a:prstGeom prst="rect">
            <a:avLst/>
          </a:prstGeom>
        </p:spPr>
        <p:txBody>
          <a:bodyPr vert="horz" anchor="b"/>
          <a:lstStyle>
            <a:lvl1pPr algn="l" eaLnBrk="1" latinLnBrk="0" hangingPunct="1">
              <a:defRPr kumimoji="0" sz="1200">
                <a:solidFill>
                  <a:schemeClr val="tx1">
                    <a:shade val="50000"/>
                  </a:schemeClr>
                </a:solidFill>
              </a:defRPr>
            </a:lvl1pPr>
          </a:lstStyle>
          <a:p>
            <a:fld id="{D6D3CE07-DE2B-4A78-800E-26311F6D8302}" type="datetime1">
              <a:rPr lang="zh-CN" altLang="en-US" smtClean="0"/>
              <a:t>2020/12/11</a:t>
            </a:fld>
            <a:endParaRPr lang="zh-CN" altLang="en-US"/>
          </a:p>
        </p:txBody>
      </p:sp>
      <p:sp>
        <p:nvSpPr>
          <p:cNvPr id="3" name="页脚占位符 2"/>
          <p:cNvSpPr>
            <a:spLocks noGrp="1"/>
          </p:cNvSpPr>
          <p:nvPr>
            <p:ph type="ftr" sz="quarter" idx="3"/>
          </p:nvPr>
        </p:nvSpPr>
        <p:spPr>
          <a:xfrm>
            <a:off x="3124200" y="4812507"/>
            <a:ext cx="2895600" cy="273844"/>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zh-CN" altLang="en-US"/>
          </a:p>
        </p:txBody>
      </p:sp>
      <p:sp>
        <p:nvSpPr>
          <p:cNvPr id="23" name="灯片编号占位符 22"/>
          <p:cNvSpPr>
            <a:spLocks noGrp="1"/>
          </p:cNvSpPr>
          <p:nvPr>
            <p:ph type="sldNum" sz="quarter" idx="4"/>
          </p:nvPr>
        </p:nvSpPr>
        <p:spPr>
          <a:xfrm>
            <a:off x="7924800" y="4812507"/>
            <a:ext cx="762000" cy="273844"/>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59FDECE3-04E0-41EC-B771-5AB4EF38E9D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ctr" rtl="0" eaLnBrk="1" latinLnBrk="0" hangingPunct="1">
        <a:spcBef>
          <a:spcPct val="0"/>
        </a:spcBef>
        <a:buNone/>
        <a:defRPr kumimoji="0" sz="4100" b="1" kern="1200" cap="none" baseline="0">
          <a:ln w="6350">
            <a:noFill/>
          </a:ln>
          <a:solidFill>
            <a:schemeClr val="accent4"/>
          </a:soli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7.tif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oleObject" Target="../embeddings/oleObject2.bin"/><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0.jpeg"/><Relationship Id="rId4" Type="http://schemas.openxmlformats.org/officeDocument/2006/relationships/image" Target="../media/image49.emf"/></Relationships>
</file>

<file path=ppt/slides/_rels/slide43.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3.emf"/><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65.emf"/><Relationship Id="rId5" Type="http://schemas.openxmlformats.org/officeDocument/2006/relationships/oleObject" Target="../embeddings/oleObject5.bin"/><Relationship Id="rId4" Type="http://schemas.openxmlformats.org/officeDocument/2006/relationships/image" Target="../media/image66.jpeg"/></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jpg"/><Relationship Id="rId4" Type="http://schemas.openxmlformats.org/officeDocument/2006/relationships/image" Target="../media/image74.jp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4.tif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tif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448" y="771550"/>
            <a:ext cx="5549221" cy="825419"/>
          </a:xfrm>
          <a:prstGeom prst="rect">
            <a:avLst/>
          </a:prstGeom>
          <a:noFill/>
        </p:spPr>
        <p:txBody>
          <a:bodyPr wrap="square" rtlCol="0">
            <a:spAutoFit/>
          </a:bodyPr>
          <a:lstStyle/>
          <a:p>
            <a:pPr algn="dist">
              <a:lnSpc>
                <a:spcPct val="150000"/>
              </a:lnSpc>
            </a:pP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卷积神经网络</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TextBox 11"/>
          <p:cNvSpPr txBox="1"/>
          <p:nvPr/>
        </p:nvSpPr>
        <p:spPr>
          <a:xfrm>
            <a:off x="328189" y="2443533"/>
            <a:ext cx="5140356" cy="400110"/>
          </a:xfrm>
          <a:prstGeom prst="rect">
            <a:avLst/>
          </a:prstGeom>
          <a:solidFill>
            <a:srgbClr val="00B0F0"/>
          </a:solidFill>
        </p:spPr>
        <p:txBody>
          <a:bodyPr wrap="square" rtlCol="0">
            <a:spAutoFit/>
          </a:bodyPr>
          <a:lstStyle/>
          <a:p>
            <a:pPr algn="dist"/>
            <a:r>
              <a:rPr lang="en-US" altLang="zh-CN"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Deep</a:t>
            </a:r>
            <a:r>
              <a:rPr lang="zh-CN" altLang="en-US"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 </a:t>
            </a:r>
            <a:r>
              <a:rPr lang="en-US" altLang="zh-CN"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Learning</a:t>
            </a:r>
            <a:r>
              <a:rPr lang="zh-CN" altLang="en-US"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 </a:t>
            </a:r>
            <a:r>
              <a:rPr lang="en-US" altLang="zh-CN"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&amp;</a:t>
            </a:r>
            <a:r>
              <a:rPr lang="zh-CN" altLang="en-US"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 </a:t>
            </a:r>
            <a:r>
              <a:rPr lang="en-US" altLang="zh-CN"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TensorFlow</a:t>
            </a:r>
            <a:endParaRPr lang="zh-CN" altLang="en-US"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endParaRPr>
          </a:p>
        </p:txBody>
      </p:sp>
      <p:sp>
        <p:nvSpPr>
          <p:cNvPr id="15" name="文本框 14"/>
          <p:cNvSpPr txBox="1"/>
          <p:nvPr/>
        </p:nvSpPr>
        <p:spPr>
          <a:xfrm>
            <a:off x="587382" y="3381840"/>
            <a:ext cx="4890215" cy="1077218"/>
          </a:xfrm>
          <a:prstGeom prst="rect">
            <a:avLst/>
          </a:prstGeom>
          <a:noFill/>
        </p:spPr>
        <p:txBody>
          <a:bodyPr wrap="square" rtlCol="0">
            <a:spAutoFit/>
          </a:bodyPr>
          <a:lstStyle/>
          <a:p>
            <a:pPr algn="ctr"/>
            <a:r>
              <a:rPr lang="zh-CN" altLang="en-US" sz="4000" dirty="0">
                <a:solidFill>
                  <a:schemeClr val="accent1">
                    <a:lumMod val="50000"/>
                  </a:schemeClr>
                </a:solidFill>
                <a:latin typeface="华文新魏" panose="02010800040101010101" pitchFamily="2" charset="-122"/>
                <a:ea typeface="华文新魏" panose="02010800040101010101" pitchFamily="2" charset="-122"/>
              </a:rPr>
              <a:t>张玉宏  博士</a:t>
            </a:r>
          </a:p>
          <a:p>
            <a:pPr algn="ctr"/>
            <a:r>
              <a:rPr lang="en-US" altLang="zh-CN" sz="2400" dirty="0">
                <a:solidFill>
                  <a:schemeClr val="accent1">
                    <a:lumMod val="50000"/>
                  </a:schemeClr>
                </a:solidFill>
              </a:rPr>
              <a:t>zhangyuhong001@gmail.com</a:t>
            </a:r>
          </a:p>
        </p:txBody>
      </p:sp>
      <p:sp>
        <p:nvSpPr>
          <p:cNvPr id="13" name="TextBox 12"/>
          <p:cNvSpPr txBox="1"/>
          <p:nvPr/>
        </p:nvSpPr>
        <p:spPr>
          <a:xfrm>
            <a:off x="6507422" y="2443533"/>
            <a:ext cx="2411760" cy="461665"/>
          </a:xfrm>
          <a:prstGeom prst="rect">
            <a:avLst/>
          </a:prstGeom>
          <a:noFill/>
        </p:spPr>
        <p:txBody>
          <a:bodyPr wrap="square" rtlCol="0">
            <a:spAutoFit/>
          </a:bodyPr>
          <a:lstStyle/>
          <a:p>
            <a:pPr algn="ctr"/>
            <a:endParaRPr lang="en-US" altLang="zh-CN" sz="2400" dirty="0">
              <a:solidFill>
                <a:srgbClr val="0070C0"/>
              </a:solidFill>
              <a:latin typeface="+mj-lt"/>
              <a:ea typeface="方正静蕾简体" pitchFamily="2" charset="-122"/>
            </a:endParaRPr>
          </a:p>
        </p:txBody>
      </p:sp>
      <p:pic>
        <p:nvPicPr>
          <p:cNvPr id="1026" name="Picture 2" descr="电子工业出版社-关于我社">
            <a:extLst>
              <a:ext uri="{FF2B5EF4-FFF2-40B4-BE49-F238E27FC236}">
                <a16:creationId xmlns:a16="http://schemas.microsoft.com/office/drawing/2014/main" id="{0B012EB3-F677-6944-BB7F-08DF3DDCF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434" y="3994442"/>
            <a:ext cx="3660745" cy="109758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C46D9ADC-5C59-9D41-9D57-1D08DEBF095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45451" y="861560"/>
            <a:ext cx="3052084" cy="2753605"/>
          </a:xfrm>
          <a:prstGeom prst="rect">
            <a:avLst/>
          </a:prstGeom>
          <a:noFill/>
          <a:ln>
            <a:noFill/>
          </a:ln>
        </p:spPr>
      </p:pic>
    </p:spTree>
    <p:extLst>
      <p:ext uri="{BB962C8B-B14F-4D97-AF65-F5344CB8AC3E}">
        <p14:creationId xmlns:p14="http://schemas.microsoft.com/office/powerpoint/2010/main" val="208984526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10</a:t>
            </a:fld>
            <a:endParaRPr lang="zh-CN" altLang="en-US"/>
          </a:p>
        </p:txBody>
      </p:sp>
      <p:pic>
        <p:nvPicPr>
          <p:cNvPr id="3" name="图片 2"/>
          <p:cNvPicPr/>
          <p:nvPr/>
        </p:nvPicPr>
        <p:blipFill>
          <a:blip r:embed="rId2"/>
          <a:stretch>
            <a:fillRect/>
          </a:stretch>
        </p:blipFill>
        <p:spPr>
          <a:xfrm>
            <a:off x="3491880" y="2647481"/>
            <a:ext cx="4665140" cy="1644290"/>
          </a:xfrm>
          <a:prstGeom prst="rect">
            <a:avLst/>
          </a:prstGeom>
        </p:spPr>
      </p:pic>
      <p:sp>
        <p:nvSpPr>
          <p:cNvPr id="4" name="矩形 3"/>
          <p:cNvSpPr/>
          <p:nvPr/>
        </p:nvSpPr>
        <p:spPr>
          <a:xfrm>
            <a:off x="5202070" y="4614409"/>
            <a:ext cx="2115323" cy="300082"/>
          </a:xfrm>
          <a:prstGeom prst="rect">
            <a:avLst/>
          </a:prstGeom>
        </p:spPr>
        <p:txBody>
          <a:bodyPr wrap="none">
            <a:spAutoFit/>
          </a:bodyPr>
          <a:lstStyle/>
          <a:p>
            <a:r>
              <a:rPr lang="en-US" altLang="zh-CN" sz="1350" kern="100" dirty="0" err="1">
                <a:latin typeface="Calibri" charset="0"/>
                <a:cs typeface="Times New Roman" charset="0"/>
              </a:rPr>
              <a:t>LeNet</a:t>
            </a:r>
            <a:r>
              <a:rPr lang="zh-CN" altLang="zh-CN" sz="1350" kern="100" dirty="0">
                <a:latin typeface="Calibri" charset="0"/>
                <a:cs typeface="Times New Roman" charset="0"/>
              </a:rPr>
              <a:t>的网络架构</a:t>
            </a:r>
            <a:r>
              <a:rPr lang="zh-CN" altLang="en-US" sz="1350" kern="100" dirty="0">
                <a:latin typeface="Calibri" charset="0"/>
                <a:cs typeface="Times New Roman" charset="0"/>
              </a:rPr>
              <a:t>（</a:t>
            </a:r>
            <a:r>
              <a:rPr lang="en-US" altLang="zh-CN" sz="1350" kern="100" dirty="0">
                <a:latin typeface="Calibri" charset="0"/>
                <a:cs typeface="Times New Roman" charset="0"/>
              </a:rPr>
              <a:t>7</a:t>
            </a:r>
            <a:r>
              <a:rPr lang="zh-CN" altLang="en-US" sz="1350" kern="100" dirty="0">
                <a:latin typeface="Calibri" charset="0"/>
                <a:cs typeface="Times New Roman" charset="0"/>
              </a:rPr>
              <a:t>层）</a:t>
            </a:r>
            <a:r>
              <a:rPr lang="zh-CN" altLang="zh-CN" sz="1350" dirty="0"/>
              <a:t> </a:t>
            </a:r>
            <a:endParaRPr lang="zh-CN" altLang="en-US" sz="1350" dirty="0"/>
          </a:p>
        </p:txBody>
      </p:sp>
      <p:sp>
        <p:nvSpPr>
          <p:cNvPr id="5" name="TextBox 4"/>
          <p:cNvSpPr txBox="1"/>
          <p:nvPr/>
        </p:nvSpPr>
        <p:spPr>
          <a:xfrm>
            <a:off x="473149" y="3831890"/>
            <a:ext cx="2315126" cy="415498"/>
          </a:xfrm>
          <a:prstGeom prst="rect">
            <a:avLst/>
          </a:prstGeom>
          <a:noFill/>
        </p:spPr>
        <p:txBody>
          <a:bodyPr wrap="square" rtlCol="0">
            <a:spAutoFit/>
          </a:bodyPr>
          <a:lstStyle/>
          <a:p>
            <a:r>
              <a:rPr lang="en-US" altLang="zh-CN" sz="2100" b="1" dirty="0">
                <a:solidFill>
                  <a:srgbClr val="C00000"/>
                </a:solidFill>
              </a:rPr>
              <a:t>1989</a:t>
            </a:r>
            <a:r>
              <a:rPr lang="zh-CN" altLang="en-US" sz="2100" b="1" dirty="0">
                <a:solidFill>
                  <a:srgbClr val="C00000"/>
                </a:solidFill>
              </a:rPr>
              <a:t>：</a:t>
            </a:r>
            <a:r>
              <a:rPr lang="en-US" altLang="zh-CN" sz="2100" b="1" dirty="0">
                <a:solidFill>
                  <a:srgbClr val="C00000"/>
                </a:solidFill>
              </a:rPr>
              <a:t>CNN</a:t>
            </a:r>
            <a:endParaRPr lang="zh-CN" altLang="en-US" sz="2100" b="1" dirty="0">
              <a:solidFill>
                <a:srgbClr val="C00000"/>
              </a:solidFill>
            </a:endParaRPr>
          </a:p>
        </p:txBody>
      </p:sp>
      <p:pic>
        <p:nvPicPr>
          <p:cNvPr id="6" name="图片 5">
            <a:extLst>
              <a:ext uri="{FF2B5EF4-FFF2-40B4-BE49-F238E27FC236}">
                <a16:creationId xmlns:a16="http://schemas.microsoft.com/office/drawing/2014/main" id="{71242C2A-C865-6B41-AC23-DE945A86BBD6}"/>
              </a:ext>
            </a:extLst>
          </p:cNvPr>
          <p:cNvPicPr>
            <a:picLocks noChangeAspect="1"/>
          </p:cNvPicPr>
          <p:nvPr/>
        </p:nvPicPr>
        <p:blipFill>
          <a:blip r:embed="rId3"/>
          <a:stretch>
            <a:fillRect/>
          </a:stretch>
        </p:blipFill>
        <p:spPr>
          <a:xfrm>
            <a:off x="476545" y="368796"/>
            <a:ext cx="1774193" cy="2039774"/>
          </a:xfrm>
          <a:prstGeom prst="rect">
            <a:avLst/>
          </a:prstGeom>
        </p:spPr>
      </p:pic>
      <p:sp>
        <p:nvSpPr>
          <p:cNvPr id="7" name="矩形 6">
            <a:extLst>
              <a:ext uri="{FF2B5EF4-FFF2-40B4-BE49-F238E27FC236}">
                <a16:creationId xmlns:a16="http://schemas.microsoft.com/office/drawing/2014/main" id="{4EFF0072-B34C-E941-9A32-28E854E03A31}"/>
              </a:ext>
            </a:extLst>
          </p:cNvPr>
          <p:cNvSpPr/>
          <p:nvPr/>
        </p:nvSpPr>
        <p:spPr>
          <a:xfrm>
            <a:off x="473149" y="2970189"/>
            <a:ext cx="2767489" cy="300082"/>
          </a:xfrm>
          <a:prstGeom prst="rect">
            <a:avLst/>
          </a:prstGeom>
        </p:spPr>
        <p:txBody>
          <a:bodyPr wrap="none">
            <a:spAutoFit/>
          </a:bodyPr>
          <a:lstStyle/>
          <a:p>
            <a:r>
              <a:rPr lang="en-US" altLang="zh-CN" sz="1350" kern="100" dirty="0">
                <a:latin typeface="Calibri" panose="020F0502020204030204" pitchFamily="34" charset="0"/>
                <a:ea typeface="宋体" panose="02010600030101010101" pitchFamily="2" charset="-122"/>
                <a:cs typeface="Times New Roman" panose="02020603050405020304" pitchFamily="18" charset="0"/>
              </a:rPr>
              <a:t>Yann </a:t>
            </a:r>
            <a:r>
              <a:rPr lang="en-US" altLang="zh-CN" sz="1350" kern="100" dirty="0" err="1">
                <a:latin typeface="Calibri" panose="020F0502020204030204" pitchFamily="34" charset="0"/>
                <a:ea typeface="宋体" panose="02010600030101010101" pitchFamily="2" charset="-122"/>
                <a:cs typeface="Times New Roman" panose="02020603050405020304" pitchFamily="18" charset="0"/>
              </a:rPr>
              <a:t>LeCun</a:t>
            </a:r>
            <a:r>
              <a:rPr lang="zh-CN" altLang="en-US" sz="1350" kern="100" dirty="0">
                <a:latin typeface="Calibri" panose="020F0502020204030204" pitchFamily="34" charset="0"/>
                <a:ea typeface="宋体" panose="02010600030101010101" pitchFamily="2" charset="-122"/>
                <a:cs typeface="Times New Roman" panose="02020603050405020304" pitchFamily="18" charset="0"/>
              </a:rPr>
              <a:t>：利用</a:t>
            </a:r>
            <a:r>
              <a:rPr lang="en-US" altLang="zh-CN" sz="1350" kern="100" dirty="0">
                <a:latin typeface="Calibri" panose="020F0502020204030204" pitchFamily="34" charset="0"/>
                <a:ea typeface="宋体" panose="02010600030101010101" pitchFamily="2" charset="-122"/>
                <a:cs typeface="Times New Roman" panose="02020603050405020304" pitchFamily="18" charset="0"/>
              </a:rPr>
              <a:t>BP</a:t>
            </a:r>
            <a:r>
              <a:rPr lang="zh-CN" altLang="en-US" sz="1350" kern="100" dirty="0">
                <a:latin typeface="Calibri" panose="020F0502020204030204" pitchFamily="34" charset="0"/>
                <a:ea typeface="宋体" panose="02010600030101010101" pitchFamily="2" charset="-122"/>
                <a:cs typeface="Times New Roman" panose="02020603050405020304" pitchFamily="18" charset="0"/>
              </a:rPr>
              <a:t>算法重大改进</a:t>
            </a:r>
            <a:r>
              <a:rPr lang="zh-CN" altLang="zh-CN" sz="1350" dirty="0"/>
              <a:t> </a:t>
            </a:r>
            <a:endParaRPr lang="zh-CN" altLang="en-US" sz="1350" dirty="0"/>
          </a:p>
        </p:txBody>
      </p:sp>
      <p:pic>
        <p:nvPicPr>
          <p:cNvPr id="9" name="图片 8" descr="手机屏幕截图&#10;&#10;描述已自动生成">
            <a:extLst>
              <a:ext uri="{FF2B5EF4-FFF2-40B4-BE49-F238E27FC236}">
                <a16:creationId xmlns:a16="http://schemas.microsoft.com/office/drawing/2014/main" id="{8D4B1731-A805-9240-8AF1-560CE2BCD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361" y="348991"/>
            <a:ext cx="3184673" cy="1990421"/>
          </a:xfrm>
          <a:prstGeom prst="rect">
            <a:avLst/>
          </a:prstGeom>
        </p:spPr>
      </p:pic>
    </p:spTree>
    <p:extLst>
      <p:ext uri="{BB962C8B-B14F-4D97-AF65-F5344CB8AC3E}">
        <p14:creationId xmlns:p14="http://schemas.microsoft.com/office/powerpoint/2010/main" val="3604198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D5EDCB-C4F1-1E45-ACE0-CA1E8B7209F0}"/>
              </a:ext>
            </a:extLst>
          </p:cNvPr>
          <p:cNvPicPr/>
          <p:nvPr/>
        </p:nvPicPr>
        <p:blipFill rotWithShape="1">
          <a:blip r:embed="rId2" cstate="print">
            <a:extLst>
              <a:ext uri="{28A0092B-C50C-407E-A947-70E740481C1C}">
                <a14:useLocalDpi xmlns:a14="http://schemas.microsoft.com/office/drawing/2010/main" val="0"/>
              </a:ext>
            </a:extLst>
          </a:blip>
          <a:srcRect r="18153" b="-1"/>
          <a:stretch/>
        </p:blipFill>
        <p:spPr bwMode="auto">
          <a:xfrm>
            <a:off x="1504951" y="482601"/>
            <a:ext cx="6134099" cy="4178299"/>
          </a:xfrm>
          <a:prstGeom prst="rect">
            <a:avLst/>
          </a:prstGeom>
          <a:noFill/>
          <a:ln>
            <a:noFill/>
          </a:ln>
        </p:spPr>
      </p:pic>
      <p:sp>
        <p:nvSpPr>
          <p:cNvPr id="12" name="矩形 11">
            <a:extLst>
              <a:ext uri="{FF2B5EF4-FFF2-40B4-BE49-F238E27FC236}">
                <a16:creationId xmlns:a16="http://schemas.microsoft.com/office/drawing/2014/main" id="{EA376E71-4B9D-D04A-8D62-CB440F0EC761}"/>
              </a:ext>
            </a:extLst>
          </p:cNvPr>
          <p:cNvSpPr/>
          <p:nvPr/>
        </p:nvSpPr>
        <p:spPr>
          <a:xfrm>
            <a:off x="2269442" y="4506506"/>
            <a:ext cx="4605115" cy="364523"/>
          </a:xfrm>
          <a:prstGeom prst="rect">
            <a:avLst/>
          </a:prstGeom>
        </p:spPr>
        <p:txBody>
          <a:bodyPr wrap="square">
            <a:spAutoFit/>
          </a:bodyPr>
          <a:lstStyle/>
          <a:p>
            <a:pPr algn="ctr">
              <a:lnSpc>
                <a:spcPct val="150000"/>
              </a:lnSpc>
            </a:pPr>
            <a:r>
              <a:rPr lang="zh-CN" altLang="zh-CN" sz="1350" kern="100" dirty="0">
                <a:solidFill>
                  <a:srgbClr val="000000"/>
                </a:solidFill>
                <a:latin typeface="Times New Roman" panose="02020603050405020304" pitchFamily="18" charset="0"/>
                <a:ea typeface="宋体" panose="02010600030101010101" pitchFamily="2" charset="-122"/>
              </a:rPr>
              <a:t>传统</a:t>
            </a:r>
            <a:r>
              <a:rPr lang="zh-CN" altLang="zh-CN" sz="135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模式分类与深度神经网络的区别与联系</a:t>
            </a:r>
            <a:endParaRPr lang="zh-CN" altLang="zh-CN" sz="1350" dirty="0">
              <a:latin typeface="Times New Roman" panose="02020603050405020304" pitchFamily="18" charset="0"/>
              <a:ea typeface="宋体" panose="02010600030101010101" pitchFamily="2" charset="-122"/>
            </a:endParaRPr>
          </a:p>
        </p:txBody>
      </p:sp>
      <p:sp>
        <p:nvSpPr>
          <p:cNvPr id="3" name="矩形 2">
            <a:extLst>
              <a:ext uri="{FF2B5EF4-FFF2-40B4-BE49-F238E27FC236}">
                <a16:creationId xmlns:a16="http://schemas.microsoft.com/office/drawing/2014/main" id="{E2FCD415-1310-5544-B5F6-DD4CA1DEE28B}"/>
              </a:ext>
            </a:extLst>
          </p:cNvPr>
          <p:cNvSpPr/>
          <p:nvPr/>
        </p:nvSpPr>
        <p:spPr>
          <a:xfrm>
            <a:off x="341530" y="297934"/>
            <a:ext cx="3012363" cy="369332"/>
          </a:xfrm>
          <a:prstGeom prst="rect">
            <a:avLst/>
          </a:prstGeom>
        </p:spPr>
        <p:txBody>
          <a:bodyPr wrap="none">
            <a:spAutoFit/>
          </a:bodyPr>
          <a:lstStyle/>
          <a:p>
            <a:r>
              <a:rPr lang="zh-CN" altLang="zh-CN" kern="100" dirty="0">
                <a:latin typeface="Times New Roman" panose="02020603050405020304" pitchFamily="18" charset="0"/>
                <a:ea typeface="方正书宋简体"/>
                <a:cs typeface="Times New Roman" panose="02020603050405020304" pitchFamily="18" charset="0"/>
              </a:rPr>
              <a:t>深度学习的“端到端”范式</a:t>
            </a:r>
            <a:r>
              <a:rPr lang="zh-CN" altLang="zh-CN" dirty="0"/>
              <a:t> </a:t>
            </a:r>
            <a:endParaRPr lang="zh-CN" altLang="en-US" dirty="0"/>
          </a:p>
        </p:txBody>
      </p:sp>
    </p:spTree>
    <p:extLst>
      <p:ext uri="{BB962C8B-B14F-4D97-AF65-F5344CB8AC3E}">
        <p14:creationId xmlns:p14="http://schemas.microsoft.com/office/powerpoint/2010/main" val="237802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12</a:t>
            </a:fld>
            <a:endParaRPr lang="zh-CN" altLang="en-US"/>
          </a:p>
        </p:txBody>
      </p:sp>
      <p:pic>
        <p:nvPicPr>
          <p:cNvPr id="3" name="图片 2" descr="Z:\Mac 上的 yhilly\微云同步盘\1-deep learning图书\book-writing\pics\chap12\cnn-clown-fish.jpg"/>
          <p:cNvPicPr/>
          <p:nvPr/>
        </p:nvPicPr>
        <p:blipFill>
          <a:blip r:embed="rId3">
            <a:extLst>
              <a:ext uri="{28A0092B-C50C-407E-A947-70E740481C1C}">
                <a14:useLocalDpi xmlns:a14="http://schemas.microsoft.com/office/drawing/2010/main" val="0"/>
              </a:ext>
            </a:extLst>
          </a:blip>
          <a:srcRect/>
          <a:stretch>
            <a:fillRect/>
          </a:stretch>
        </p:blipFill>
        <p:spPr bwMode="auto">
          <a:xfrm>
            <a:off x="3032880" y="141480"/>
            <a:ext cx="5274310" cy="2684780"/>
          </a:xfrm>
          <a:prstGeom prst="rect">
            <a:avLst/>
          </a:prstGeom>
          <a:noFill/>
          <a:ln>
            <a:noFill/>
          </a:ln>
        </p:spPr>
      </p:pic>
      <p:sp>
        <p:nvSpPr>
          <p:cNvPr id="4" name="文本框 3"/>
          <p:cNvSpPr txBox="1"/>
          <p:nvPr/>
        </p:nvSpPr>
        <p:spPr>
          <a:xfrm>
            <a:off x="431540" y="1389214"/>
            <a:ext cx="2925325" cy="369332"/>
          </a:xfrm>
          <a:prstGeom prst="rect">
            <a:avLst/>
          </a:prstGeom>
          <a:noFill/>
        </p:spPr>
        <p:txBody>
          <a:bodyPr wrap="square" rtlCol="0">
            <a:spAutoFit/>
          </a:bodyPr>
          <a:lstStyle/>
          <a:p>
            <a:r>
              <a:rPr kumimoji="1" lang="zh-CN" altLang="en-US" dirty="0"/>
              <a:t>端到端：像素</a:t>
            </a:r>
            <a:r>
              <a:rPr kumimoji="1" lang="zh-CN" altLang="en-US" dirty="0">
                <a:sym typeface="Wingdings"/>
              </a:rPr>
              <a:t>判定</a:t>
            </a:r>
            <a:endParaRPr kumimoji="1" lang="zh-CN" altLang="en-US" dirty="0"/>
          </a:p>
        </p:txBody>
      </p:sp>
      <p:pic>
        <p:nvPicPr>
          <p:cNvPr id="6" name="图片 5"/>
          <p:cNvPicPr>
            <a:picLocks noChangeAspect="1"/>
          </p:cNvPicPr>
          <p:nvPr/>
        </p:nvPicPr>
        <p:blipFill>
          <a:blip r:embed="rId4"/>
          <a:stretch>
            <a:fillRect/>
          </a:stretch>
        </p:blipFill>
        <p:spPr>
          <a:xfrm>
            <a:off x="4301970" y="2524501"/>
            <a:ext cx="3900010" cy="2288006"/>
          </a:xfrm>
          <a:prstGeom prst="rect">
            <a:avLst/>
          </a:prstGeom>
        </p:spPr>
      </p:pic>
      <p:sp>
        <p:nvSpPr>
          <p:cNvPr id="7" name="文本框 6"/>
          <p:cNvSpPr txBox="1"/>
          <p:nvPr/>
        </p:nvSpPr>
        <p:spPr>
          <a:xfrm>
            <a:off x="450996" y="3450051"/>
            <a:ext cx="2925325" cy="369332"/>
          </a:xfrm>
          <a:prstGeom prst="rect">
            <a:avLst/>
          </a:prstGeom>
          <a:noFill/>
        </p:spPr>
        <p:txBody>
          <a:bodyPr wrap="square" rtlCol="0">
            <a:spAutoFit/>
          </a:bodyPr>
          <a:lstStyle/>
          <a:p>
            <a:r>
              <a:rPr kumimoji="1" lang="zh-CN" altLang="en-US" dirty="0"/>
              <a:t>端到端：像素</a:t>
            </a:r>
            <a:r>
              <a:rPr kumimoji="1" lang="zh-CN" altLang="en-US" dirty="0">
                <a:sym typeface="Wingdings"/>
              </a:rPr>
              <a:t>方向盘指令</a:t>
            </a:r>
            <a:endParaRPr kumimoji="1" lang="zh-CN" altLang="en-US" dirty="0"/>
          </a:p>
        </p:txBody>
      </p:sp>
    </p:spTree>
    <p:extLst>
      <p:ext uri="{BB962C8B-B14F-4D97-AF65-F5344CB8AC3E}">
        <p14:creationId xmlns:p14="http://schemas.microsoft.com/office/powerpoint/2010/main" val="3134762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9FDECE3-04E0-41EC-B771-5AB4EF38E9D3}" type="slidenum">
              <a:rPr lang="zh-CN" altLang="en-US" smtClean="0"/>
              <a:pPr/>
              <a:t>13</a:t>
            </a:fld>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625" y="0"/>
            <a:ext cx="636270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697125" y="1716655"/>
            <a:ext cx="1569660" cy="923330"/>
          </a:xfrm>
          <a:prstGeom prst="rect">
            <a:avLst/>
          </a:prstGeom>
        </p:spPr>
        <p:txBody>
          <a:bodyPr wrap="none">
            <a:spAutoFit/>
          </a:bodyPr>
          <a:lstStyle/>
          <a:p>
            <a:r>
              <a:rPr lang="en-US" altLang="zh-CN" sz="5400" dirty="0">
                <a:solidFill>
                  <a:srgbClr val="C00000"/>
                </a:solidFill>
              </a:rPr>
              <a:t>1989</a:t>
            </a:r>
            <a:endParaRPr lang="zh-CN" altLang="en-US" sz="5400" dirty="0">
              <a:solidFill>
                <a:srgbClr val="C00000"/>
              </a:solidFill>
            </a:endParaRPr>
          </a:p>
        </p:txBody>
      </p:sp>
    </p:spTree>
    <p:extLst>
      <p:ext uri="{BB962C8B-B14F-4D97-AF65-F5344CB8AC3E}">
        <p14:creationId xmlns:p14="http://schemas.microsoft.com/office/powerpoint/2010/main" val="3752947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14</a:t>
            </a:fld>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970" y="816555"/>
            <a:ext cx="4655295" cy="2481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45" y="4077"/>
            <a:ext cx="3592860" cy="5163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rotWithShape="1">
          <a:blip r:embed="rId4"/>
          <a:srcRect r="48524"/>
          <a:stretch/>
        </p:blipFill>
        <p:spPr>
          <a:xfrm>
            <a:off x="4276109" y="824581"/>
            <a:ext cx="4707015" cy="3840039"/>
          </a:xfrm>
          <a:prstGeom prst="rect">
            <a:avLst/>
          </a:prstGeom>
        </p:spPr>
      </p:pic>
    </p:spTree>
    <p:extLst>
      <p:ext uri="{BB962C8B-B14F-4D97-AF65-F5344CB8AC3E}">
        <p14:creationId xmlns:p14="http://schemas.microsoft.com/office/powerpoint/2010/main" val="226599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9FDECE3-04E0-41EC-B771-5AB4EF38E9D3}" type="slidenum">
              <a:rPr lang="zh-CN" altLang="en-US" smtClean="0"/>
              <a:pPr/>
              <a:t>15</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610" y="366505"/>
            <a:ext cx="7920880" cy="4405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732240" y="100421"/>
            <a:ext cx="1755195" cy="830997"/>
          </a:xfrm>
          <a:prstGeom prst="rect">
            <a:avLst/>
          </a:prstGeom>
          <a:noFill/>
        </p:spPr>
        <p:txBody>
          <a:bodyPr wrap="square" rtlCol="0">
            <a:spAutoFit/>
          </a:bodyPr>
          <a:lstStyle/>
          <a:p>
            <a:r>
              <a:rPr lang="en-US" altLang="zh-CN" sz="4800" dirty="0">
                <a:solidFill>
                  <a:srgbClr val="C00000"/>
                </a:solidFill>
              </a:rPr>
              <a:t>1998</a:t>
            </a:r>
            <a:endParaRPr lang="zh-CN" altLang="en-US" sz="4800" dirty="0">
              <a:solidFill>
                <a:srgbClr val="C00000"/>
              </a:solidFill>
            </a:endParaRPr>
          </a:p>
        </p:txBody>
      </p:sp>
    </p:spTree>
    <p:extLst>
      <p:ext uri="{BB962C8B-B14F-4D97-AF65-F5344CB8AC3E}">
        <p14:creationId xmlns:p14="http://schemas.microsoft.com/office/powerpoint/2010/main" val="1580607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584775"/>
          </a:xfrm>
          <a:prstGeom prst="rect">
            <a:avLst/>
          </a:prstGeom>
          <a:noFill/>
        </p:spPr>
        <p:txBody>
          <a:bodyPr wrap="square" rtlCol="0">
            <a:spAutoFit/>
          </a:bodyPr>
          <a:lstStyle/>
          <a:p>
            <a:pPr algn="ctr"/>
            <a:r>
              <a:rPr lang="zh-CN" altLang="en-US" sz="3200" dirty="0">
                <a:solidFill>
                  <a:schemeClr val="bg1"/>
                </a:solidFill>
                <a:latin typeface="+mj-ea"/>
                <a:ea typeface="+mj-ea"/>
              </a:rPr>
              <a:t>卷积的概念</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16</a:t>
            </a:fld>
            <a:endParaRPr lang="zh-CN" altLang="en-US"/>
          </a:p>
        </p:txBody>
      </p:sp>
    </p:spTree>
    <p:extLst>
      <p:ext uri="{BB962C8B-B14F-4D97-AF65-F5344CB8AC3E}">
        <p14:creationId xmlns:p14="http://schemas.microsoft.com/office/powerpoint/2010/main" val="332399810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4DE081-82D3-ED4F-9D6D-8AC2D66003A7}"/>
              </a:ext>
            </a:extLst>
          </p:cNvPr>
          <p:cNvSpPr>
            <a:spLocks noGrp="1"/>
          </p:cNvSpPr>
          <p:nvPr>
            <p:ph type="sldNum" sz="quarter" idx="12"/>
          </p:nvPr>
        </p:nvSpPr>
        <p:spPr>
          <a:xfrm>
            <a:off x="6095999" y="4767263"/>
            <a:ext cx="1543050" cy="273844"/>
          </a:xfrm>
        </p:spPr>
        <p:txBody>
          <a:bodyPr>
            <a:normAutofit lnSpcReduction="10000"/>
          </a:bodyPr>
          <a:lstStyle/>
          <a:p>
            <a:pPr>
              <a:spcAft>
                <a:spcPts val="450"/>
              </a:spcAft>
            </a:pPr>
            <a:fld id="{22308F32-F09A-4344-B65D-3757FEAF56BD}" type="slidenum">
              <a:rPr lang="zh-CN" altLang="en-US" smtClean="0"/>
              <a:pPr>
                <a:spcAft>
                  <a:spcPts val="450"/>
                </a:spcAft>
              </a:pPr>
              <a:t>17</a:t>
            </a:fld>
            <a:endParaRPr lang="zh-CN" altLang="en-US"/>
          </a:p>
        </p:txBody>
      </p:sp>
      <p:pic>
        <p:nvPicPr>
          <p:cNvPr id="3" name="图片 2">
            <a:extLst>
              <a:ext uri="{FF2B5EF4-FFF2-40B4-BE49-F238E27FC236}">
                <a16:creationId xmlns:a16="http://schemas.microsoft.com/office/drawing/2014/main" id="{BD659683-EC90-AF49-B642-A311B08B571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1680445" y="482601"/>
            <a:ext cx="5783111" cy="4178299"/>
          </a:xfrm>
          <a:prstGeom prst="rect">
            <a:avLst/>
          </a:prstGeom>
          <a:noFill/>
          <a:ln>
            <a:noFill/>
          </a:ln>
        </p:spPr>
      </p:pic>
      <p:sp>
        <p:nvSpPr>
          <p:cNvPr id="4" name="矩形 3">
            <a:extLst>
              <a:ext uri="{FF2B5EF4-FFF2-40B4-BE49-F238E27FC236}">
                <a16:creationId xmlns:a16="http://schemas.microsoft.com/office/drawing/2014/main" id="{C76515E3-C394-7545-8C39-CE89AD826430}"/>
              </a:ext>
            </a:extLst>
          </p:cNvPr>
          <p:cNvSpPr/>
          <p:nvPr/>
        </p:nvSpPr>
        <p:spPr>
          <a:xfrm>
            <a:off x="3732771" y="4539067"/>
            <a:ext cx="1497526" cy="368371"/>
          </a:xfrm>
          <a:prstGeom prst="rect">
            <a:avLst/>
          </a:prstGeom>
        </p:spPr>
        <p:txBody>
          <a:bodyPr wrap="none">
            <a:spAutoFit/>
          </a:bodyPr>
          <a:lstStyle/>
          <a:p>
            <a:pPr algn="ctr">
              <a:lnSpc>
                <a:spcPct val="150000"/>
              </a:lnSpc>
            </a:pPr>
            <a:r>
              <a:rPr lang="zh-CN" altLang="zh-CN" sz="1350" kern="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350" kern="0" dirty="0">
                <a:latin typeface="Times New Roman" panose="02020603050405020304" pitchFamily="18" charset="0"/>
                <a:ea typeface="宋体" panose="02010600030101010101" pitchFamily="2" charset="-122"/>
                <a:cs typeface="Times New Roman" panose="02020603050405020304" pitchFamily="18" charset="0"/>
              </a:rPr>
              <a:t>7-3 </a:t>
            </a:r>
            <a:r>
              <a:rPr lang="zh-CN" altLang="zh-CN" sz="1350" kern="0" dirty="0">
                <a:latin typeface="Times New Roman" panose="02020603050405020304" pitchFamily="18" charset="0"/>
                <a:ea typeface="宋体" panose="02010600030101010101" pitchFamily="2" charset="-122"/>
                <a:cs typeface="Times New Roman" panose="02020603050405020304" pitchFamily="18" charset="0"/>
              </a:rPr>
              <a:t>卷积示意图</a:t>
            </a:r>
            <a:endParaRPr lang="zh-CN" altLang="zh-CN" sz="1050"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7D714641-370C-F446-A971-7703A35A5CC7}"/>
              </a:ext>
            </a:extLst>
          </p:cNvPr>
          <p:cNvSpPr txBox="1"/>
          <p:nvPr/>
        </p:nvSpPr>
        <p:spPr>
          <a:xfrm>
            <a:off x="251520" y="244754"/>
            <a:ext cx="7571303" cy="369332"/>
          </a:xfrm>
          <a:prstGeom prst="rect">
            <a:avLst/>
          </a:prstGeom>
          <a:noFill/>
        </p:spPr>
        <p:txBody>
          <a:bodyPr wrap="none" rtlCol="0">
            <a:spAutoFit/>
          </a:bodyPr>
          <a:lstStyle/>
          <a:p>
            <a:r>
              <a:rPr lang="zh-CN" altLang="zh-CN" dirty="0"/>
              <a:t>所谓卷积是指一个函数和另一个函数在某个维度上的“叠加累计”作用。</a:t>
            </a:r>
            <a:endParaRPr kumimoji="1" lang="zh-CN" altLang="en-US" dirty="0"/>
          </a:p>
        </p:txBody>
      </p:sp>
    </p:spTree>
    <p:extLst>
      <p:ext uri="{BB962C8B-B14F-4D97-AF65-F5344CB8AC3E}">
        <p14:creationId xmlns:p14="http://schemas.microsoft.com/office/powerpoint/2010/main" val="43201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DD51CC-0B3D-464F-8481-A4151965B1BF}"/>
              </a:ext>
            </a:extLst>
          </p:cNvPr>
          <p:cNvSpPr>
            <a:spLocks noGrp="1"/>
          </p:cNvSpPr>
          <p:nvPr>
            <p:ph type="sldNum" sz="quarter" idx="12"/>
          </p:nvPr>
        </p:nvSpPr>
        <p:spPr/>
        <p:txBody>
          <a:bodyPr/>
          <a:lstStyle/>
          <a:p>
            <a:fld id="{22308F32-F09A-4344-B65D-3757FEAF56BD}" type="slidenum">
              <a:rPr lang="zh-CN" altLang="en-US" smtClean="0"/>
              <a:t>18</a:t>
            </a:fld>
            <a:endParaRPr lang="zh-CN" altLang="en-US"/>
          </a:p>
        </p:txBody>
      </p:sp>
      <p:sp>
        <p:nvSpPr>
          <p:cNvPr id="3" name="Rectangle 2">
            <a:extLst>
              <a:ext uri="{FF2B5EF4-FFF2-40B4-BE49-F238E27FC236}">
                <a16:creationId xmlns:a16="http://schemas.microsoft.com/office/drawing/2014/main" id="{151B0F67-7950-A041-B367-5B4465C91D1A}"/>
              </a:ext>
            </a:extLst>
          </p:cNvPr>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4" name="对象 3">
            <a:extLst>
              <a:ext uri="{FF2B5EF4-FFF2-40B4-BE49-F238E27FC236}">
                <a16:creationId xmlns:a16="http://schemas.microsoft.com/office/drawing/2014/main" id="{27F3F109-FAA9-DD4E-B943-5DE595B94B95}"/>
              </a:ext>
            </a:extLst>
          </p:cNvPr>
          <p:cNvGraphicFramePr>
            <a:graphicFrameLocks noChangeAspect="1"/>
          </p:cNvGraphicFramePr>
          <p:nvPr/>
        </p:nvGraphicFramePr>
        <p:xfrm>
          <a:off x="2427690" y="3435399"/>
          <a:ext cx="3304402" cy="1128044"/>
        </p:xfrm>
        <a:graphic>
          <a:graphicData uri="http://schemas.openxmlformats.org/presentationml/2006/ole">
            <mc:AlternateContent xmlns:mc="http://schemas.openxmlformats.org/markup-compatibility/2006">
              <mc:Choice xmlns:v="urn:schemas-microsoft-com:vml" Requires="v">
                <p:oleObj spid="_x0000_s3151" r:id="rId3" imgW="1727200" imgH="584200" progId="Equation.DSMT4">
                  <p:embed/>
                </p:oleObj>
              </mc:Choice>
              <mc:Fallback>
                <p:oleObj r:id="rId3" imgW="1727200" imgH="584200" progId="Equation.DSMT4">
                  <p:embed/>
                  <p:pic>
                    <p:nvPicPr>
                      <p:cNvPr id="4" name="对象 3">
                        <a:extLst>
                          <a:ext uri="{FF2B5EF4-FFF2-40B4-BE49-F238E27FC236}">
                            <a16:creationId xmlns:a16="http://schemas.microsoft.com/office/drawing/2014/main" id="{27F3F109-FAA9-DD4E-B943-5DE595B94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690" y="3435399"/>
                        <a:ext cx="3304402" cy="1128044"/>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A39B8E67-C648-9545-A00C-36DE9166DD07}"/>
              </a:ext>
            </a:extLst>
          </p:cNvPr>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6" name="对象 5">
            <a:extLst>
              <a:ext uri="{FF2B5EF4-FFF2-40B4-BE49-F238E27FC236}">
                <a16:creationId xmlns:a16="http://schemas.microsoft.com/office/drawing/2014/main" id="{648700C5-C021-5F40-801C-39C348B266A6}"/>
              </a:ext>
            </a:extLst>
          </p:cNvPr>
          <p:cNvGraphicFramePr>
            <a:graphicFrameLocks noChangeAspect="1"/>
          </p:cNvGraphicFramePr>
          <p:nvPr/>
        </p:nvGraphicFramePr>
        <p:xfrm>
          <a:off x="2586112" y="557777"/>
          <a:ext cx="2892184" cy="556008"/>
        </p:xfrm>
        <a:graphic>
          <a:graphicData uri="http://schemas.openxmlformats.org/presentationml/2006/ole">
            <mc:AlternateContent xmlns:mc="http://schemas.openxmlformats.org/markup-compatibility/2006">
              <mc:Choice xmlns:v="urn:schemas-microsoft-com:vml" Requires="v">
                <p:oleObj spid="_x0000_s3152" r:id="rId5" imgW="1054100" imgH="203200" progId="Equation.DSMT4">
                  <p:embed/>
                </p:oleObj>
              </mc:Choice>
              <mc:Fallback>
                <p:oleObj r:id="rId5" imgW="1054100" imgH="203200" progId="Equation.DSMT4">
                  <p:embed/>
                  <p:pic>
                    <p:nvPicPr>
                      <p:cNvPr id="6" name="对象 5">
                        <a:extLst>
                          <a:ext uri="{FF2B5EF4-FFF2-40B4-BE49-F238E27FC236}">
                            <a16:creationId xmlns:a16="http://schemas.microsoft.com/office/drawing/2014/main" id="{648700C5-C021-5F40-801C-39C348B266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6112" y="557777"/>
                        <a:ext cx="2892184" cy="556008"/>
                      </a:xfrm>
                      <a:prstGeom prst="rect">
                        <a:avLst/>
                      </a:prstGeom>
                      <a:noFill/>
                    </p:spPr>
                  </p:pic>
                </p:oleObj>
              </mc:Fallback>
            </mc:AlternateContent>
          </a:graphicData>
        </a:graphic>
      </p:graphicFrame>
      <p:pic>
        <p:nvPicPr>
          <p:cNvPr id="7" name="图片 6">
            <a:extLst>
              <a:ext uri="{FF2B5EF4-FFF2-40B4-BE49-F238E27FC236}">
                <a16:creationId xmlns:a16="http://schemas.microsoft.com/office/drawing/2014/main" id="{63728EB6-E170-7945-A0E5-A1E1A0D05D40}"/>
              </a:ext>
            </a:extLst>
          </p:cNvPr>
          <p:cNvPicPr>
            <a:picLocks noChangeAspect="1"/>
          </p:cNvPicPr>
          <p:nvPr/>
        </p:nvPicPr>
        <p:blipFill>
          <a:blip r:embed="rId7"/>
          <a:stretch>
            <a:fillRect/>
          </a:stretch>
        </p:blipFill>
        <p:spPr>
          <a:xfrm>
            <a:off x="2098910" y="1537998"/>
            <a:ext cx="4393529" cy="1557706"/>
          </a:xfrm>
          <a:prstGeom prst="rect">
            <a:avLst/>
          </a:prstGeom>
        </p:spPr>
      </p:pic>
    </p:spTree>
    <p:extLst>
      <p:ext uri="{BB962C8B-B14F-4D97-AF65-F5344CB8AC3E}">
        <p14:creationId xmlns:p14="http://schemas.microsoft.com/office/powerpoint/2010/main" val="2894401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19</a:t>
            </a:fld>
            <a:endParaRPr lang="zh-CN" altLang="en-US"/>
          </a:p>
        </p:txBody>
      </p:sp>
      <p:pic>
        <p:nvPicPr>
          <p:cNvPr id="3" name="图片 2"/>
          <p:cNvPicPr>
            <a:picLocks noChangeAspect="1"/>
          </p:cNvPicPr>
          <p:nvPr/>
        </p:nvPicPr>
        <p:blipFill>
          <a:blip r:embed="rId2"/>
          <a:stretch>
            <a:fillRect/>
          </a:stretch>
        </p:blipFill>
        <p:spPr>
          <a:xfrm>
            <a:off x="24772" y="0"/>
            <a:ext cx="9094455" cy="5143500"/>
          </a:xfrm>
          <a:prstGeom prst="rect">
            <a:avLst/>
          </a:prstGeom>
        </p:spPr>
      </p:pic>
      <p:sp>
        <p:nvSpPr>
          <p:cNvPr id="4" name="矩形 3"/>
          <p:cNvSpPr/>
          <p:nvPr/>
        </p:nvSpPr>
        <p:spPr>
          <a:xfrm>
            <a:off x="3221850" y="231490"/>
            <a:ext cx="4572000" cy="1294265"/>
          </a:xfrm>
          <a:prstGeom prst="rect">
            <a:avLst/>
          </a:prstGeom>
        </p:spPr>
        <p:txBody>
          <a:bodyPr>
            <a:spAutoFit/>
          </a:bodyPr>
          <a:lstStyle/>
          <a:p>
            <a:pPr>
              <a:lnSpc>
                <a:spcPct val="150000"/>
              </a:lnSpc>
            </a:pPr>
            <a:r>
              <a:rPr lang="zh-CN" altLang="en-US" b="1" dirty="0">
                <a:solidFill>
                  <a:srgbClr val="333333"/>
                </a:solidFill>
                <a:latin typeface="PingFangSC" charset="-122"/>
              </a:rPr>
              <a:t>所谓卷积，就是一个功能（如刻画你的承受能力）和另一个功能（比如说描述你女友的打脸）</a:t>
            </a:r>
            <a:r>
              <a:rPr lang="zh-CN" altLang="en-US" b="1" dirty="0">
                <a:solidFill>
                  <a:srgbClr val="C00000"/>
                </a:solidFill>
                <a:latin typeface="PingFangSC" charset="-122"/>
              </a:rPr>
              <a:t>在时间的维度上的“叠加”作用</a:t>
            </a:r>
            <a:r>
              <a:rPr lang="zh-CN" altLang="en-US" b="1" dirty="0">
                <a:solidFill>
                  <a:srgbClr val="333333"/>
                </a:solidFill>
                <a:latin typeface="PingFangSC" charset="-122"/>
              </a:rPr>
              <a:t>。</a:t>
            </a:r>
            <a:endParaRPr lang="zh-CN" altLang="en-US" dirty="0"/>
          </a:p>
        </p:txBody>
      </p:sp>
    </p:spTree>
    <p:extLst>
      <p:ext uri="{BB962C8B-B14F-4D97-AF65-F5344CB8AC3E}">
        <p14:creationId xmlns:p14="http://schemas.microsoft.com/office/powerpoint/2010/main" val="17978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584775"/>
          </a:xfrm>
          <a:prstGeom prst="rect">
            <a:avLst/>
          </a:prstGeom>
          <a:noFill/>
        </p:spPr>
        <p:txBody>
          <a:bodyPr wrap="square" rtlCol="0">
            <a:spAutoFit/>
          </a:bodyPr>
          <a:lstStyle/>
          <a:p>
            <a:pPr algn="ctr"/>
            <a:r>
              <a:rPr lang="zh-CN" altLang="en-US" sz="3200" dirty="0">
                <a:solidFill>
                  <a:schemeClr val="bg1"/>
                </a:solidFill>
                <a:latin typeface="+mj-ea"/>
                <a:ea typeface="+mj-ea"/>
              </a:rPr>
              <a:t> 前馈神经网络的问题所在</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2</a:t>
            </a:fld>
            <a:endParaRPr lang="zh-CN" altLang="en-US"/>
          </a:p>
        </p:txBody>
      </p:sp>
    </p:spTree>
    <p:extLst>
      <p:ext uri="{BB962C8B-B14F-4D97-AF65-F5344CB8AC3E}">
        <p14:creationId xmlns:p14="http://schemas.microsoft.com/office/powerpoint/2010/main" val="45992663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584775"/>
          </a:xfrm>
          <a:prstGeom prst="rect">
            <a:avLst/>
          </a:prstGeom>
          <a:noFill/>
        </p:spPr>
        <p:txBody>
          <a:bodyPr wrap="square" rtlCol="0">
            <a:spAutoFit/>
          </a:bodyPr>
          <a:lstStyle/>
          <a:p>
            <a:pPr algn="ctr"/>
            <a:r>
              <a:rPr lang="zh-CN" altLang="en-US" sz="3200" dirty="0">
                <a:solidFill>
                  <a:schemeClr val="bg1"/>
                </a:solidFill>
                <a:latin typeface="+mj-ea"/>
                <a:ea typeface="+mj-ea"/>
              </a:rPr>
              <a:t>图像处理中的卷积</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20</a:t>
            </a:fld>
            <a:endParaRPr lang="zh-CN" altLang="en-US"/>
          </a:p>
        </p:txBody>
      </p:sp>
    </p:spTree>
    <p:extLst>
      <p:ext uri="{BB962C8B-B14F-4D97-AF65-F5344CB8AC3E}">
        <p14:creationId xmlns:p14="http://schemas.microsoft.com/office/powerpoint/2010/main" val="11658695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095999" y="4767263"/>
            <a:ext cx="1543050" cy="273844"/>
          </a:xfrm>
        </p:spPr>
        <p:txBody>
          <a:bodyPr>
            <a:normAutofit lnSpcReduction="10000"/>
          </a:bodyPr>
          <a:lstStyle/>
          <a:p>
            <a:pPr>
              <a:spcAft>
                <a:spcPts val="450"/>
              </a:spcAft>
            </a:pPr>
            <a:fld id="{59FDECE3-04E0-41EC-B771-5AB4EF38E9D3}" type="slidenum">
              <a:rPr lang="zh-CN" altLang="en-US" smtClean="0"/>
              <a:pPr>
                <a:spcAft>
                  <a:spcPts val="450"/>
                </a:spcAft>
              </a:pPr>
              <a:t>21</a:t>
            </a:fld>
            <a:endParaRPr lang="zh-CN"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4951" y="700850"/>
            <a:ext cx="6134099" cy="374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a:extLst>
              <a:ext uri="{FF2B5EF4-FFF2-40B4-BE49-F238E27FC236}">
                <a16:creationId xmlns:a16="http://schemas.microsoft.com/office/drawing/2014/main" id="{C8DA05BF-AF66-BD45-9095-BBEB4011C303}"/>
              </a:ext>
            </a:extLst>
          </p:cNvPr>
          <p:cNvSpPr/>
          <p:nvPr/>
        </p:nvSpPr>
        <p:spPr>
          <a:xfrm>
            <a:off x="2834175" y="4586626"/>
            <a:ext cx="1915909" cy="300082"/>
          </a:xfrm>
          <a:prstGeom prst="rect">
            <a:avLst/>
          </a:prstGeom>
        </p:spPr>
        <p:txBody>
          <a:bodyPr wrap="none">
            <a:spAutoFit/>
          </a:bodyPr>
          <a:lstStyle/>
          <a:p>
            <a:r>
              <a:rPr lang="zh-CN" altLang="en-US" sz="1350" dirty="0"/>
              <a:t>计算机“眼中”的图像</a:t>
            </a:r>
          </a:p>
        </p:txBody>
      </p:sp>
    </p:spTree>
    <p:extLst>
      <p:ext uri="{BB962C8B-B14F-4D97-AF65-F5344CB8AC3E}">
        <p14:creationId xmlns:p14="http://schemas.microsoft.com/office/powerpoint/2010/main" val="2102009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41BC84F-4043-344E-B0EA-397EAAE9E3FE}"/>
              </a:ext>
            </a:extLst>
          </p:cNvPr>
          <p:cNvSpPr txBox="1"/>
          <p:nvPr/>
        </p:nvSpPr>
        <p:spPr>
          <a:xfrm>
            <a:off x="6356197" y="1517332"/>
            <a:ext cx="2581287" cy="2134553"/>
          </a:xfrm>
          <a:prstGeom prst="rect">
            <a:avLst/>
          </a:prstGeom>
        </p:spPr>
        <p:txBody>
          <a:bodyPr vert="horz" lIns="68580" tIns="34290" rIns="68580" bIns="34290" rtlCol="0" anchor="ctr">
            <a:normAutofit/>
          </a:bodyPr>
          <a:lstStyle/>
          <a:p>
            <a:pPr>
              <a:lnSpc>
                <a:spcPct val="90000"/>
              </a:lnSpc>
              <a:spcBef>
                <a:spcPct val="0"/>
              </a:spcBef>
              <a:spcAft>
                <a:spcPts val="450"/>
              </a:spcAft>
            </a:pPr>
            <a:r>
              <a:rPr kumimoji="1" lang="en-US" altLang="zh-CN" sz="2400" dirty="0">
                <a:latin typeface="+mj-lt"/>
                <a:ea typeface="+mj-ea"/>
                <a:cs typeface="+mj-cs"/>
              </a:rPr>
              <a:t>1D</a:t>
            </a:r>
            <a:r>
              <a:rPr kumimoji="1" lang="zh-CN" altLang="en-US" sz="2400" dirty="0">
                <a:latin typeface="+mj-lt"/>
                <a:ea typeface="+mj-ea"/>
                <a:cs typeface="+mj-cs"/>
              </a:rPr>
              <a:t>卷积运算</a:t>
            </a:r>
          </a:p>
        </p:txBody>
      </p:sp>
      <p:sp>
        <p:nvSpPr>
          <p:cNvPr id="2" name="灯片编号占位符 1">
            <a:extLst>
              <a:ext uri="{FF2B5EF4-FFF2-40B4-BE49-F238E27FC236}">
                <a16:creationId xmlns:a16="http://schemas.microsoft.com/office/drawing/2014/main" id="{824C1EB8-2EF4-514A-9EB3-CF26204D145C}"/>
              </a:ext>
            </a:extLst>
          </p:cNvPr>
          <p:cNvSpPr>
            <a:spLocks noGrp="1"/>
          </p:cNvSpPr>
          <p:nvPr>
            <p:ph type="sldNum" sz="quarter" idx="12"/>
          </p:nvPr>
        </p:nvSpPr>
        <p:spPr>
          <a:xfrm>
            <a:off x="5986462" y="4869180"/>
            <a:ext cx="1758900" cy="273844"/>
          </a:xfrm>
        </p:spPr>
        <p:txBody>
          <a:bodyPr vert="horz" lIns="68580" tIns="34290" rIns="68580" bIns="34290" rtlCol="0" anchor="ctr">
            <a:normAutofit/>
          </a:bodyPr>
          <a:lstStyle/>
          <a:p>
            <a:pPr>
              <a:spcAft>
                <a:spcPts val="450"/>
              </a:spcAft>
              <a:defRPr/>
            </a:pPr>
            <a:fld id="{22308F32-F09A-4344-B65D-3757FEAF56BD}" type="slidenum">
              <a:rPr lang="en-US" altLang="zh-CN" smtClean="0">
                <a:solidFill>
                  <a:prstClr val="black">
                    <a:tint val="75000"/>
                  </a:prstClr>
                </a:solidFill>
                <a:latin typeface="Calibri" panose="020F0502020204030204"/>
              </a:rPr>
              <a:pPr>
                <a:spcAft>
                  <a:spcPts val="450"/>
                </a:spcAft>
                <a:defRPr/>
              </a:pPr>
              <a:t>22</a:t>
            </a:fld>
            <a:endParaRPr lang="en-US" altLang="zh-CN">
              <a:solidFill>
                <a:prstClr val="black">
                  <a:tint val="75000"/>
                </a:prstClr>
              </a:solidFill>
              <a:latin typeface="Calibri" panose="020F0502020204030204"/>
            </a:endParaRPr>
          </a:p>
        </p:txBody>
      </p:sp>
      <p:pic>
        <p:nvPicPr>
          <p:cNvPr id="10" name="图片 9">
            <a:extLst>
              <a:ext uri="{FF2B5EF4-FFF2-40B4-BE49-F238E27FC236}">
                <a16:creationId xmlns:a16="http://schemas.microsoft.com/office/drawing/2014/main" id="{61864109-7995-B14C-B141-B279D956DF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6747" y="636535"/>
            <a:ext cx="5630447" cy="4050450"/>
          </a:xfrm>
          <a:prstGeom prst="rect">
            <a:avLst/>
          </a:prstGeom>
          <a:noFill/>
          <a:ln>
            <a:noFill/>
          </a:ln>
        </p:spPr>
      </p:pic>
    </p:spTree>
    <p:extLst>
      <p:ext uri="{BB962C8B-B14F-4D97-AF65-F5344CB8AC3E}">
        <p14:creationId xmlns:p14="http://schemas.microsoft.com/office/powerpoint/2010/main" val="48663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7E47FE0-97B7-7342-ACE6-984389B259BE}"/>
              </a:ext>
            </a:extLst>
          </p:cNvPr>
          <p:cNvSpPr>
            <a:spLocks noGrp="1"/>
          </p:cNvSpPr>
          <p:nvPr>
            <p:ph type="sldNum" sz="quarter" idx="12"/>
          </p:nvPr>
        </p:nvSpPr>
        <p:spPr/>
        <p:txBody>
          <a:bodyPr/>
          <a:lstStyle/>
          <a:p>
            <a:fld id="{59FDECE3-04E0-41EC-B771-5AB4EF38E9D3}" type="slidenum">
              <a:rPr lang="zh-CN" altLang="en-US" smtClean="0"/>
              <a:pPr/>
              <a:t>23</a:t>
            </a:fld>
            <a:endParaRPr lang="zh-CN" altLang="en-US"/>
          </a:p>
        </p:txBody>
      </p:sp>
      <p:pic>
        <p:nvPicPr>
          <p:cNvPr id="3" name="图片 2">
            <a:extLst>
              <a:ext uri="{FF2B5EF4-FFF2-40B4-BE49-F238E27FC236}">
                <a16:creationId xmlns:a16="http://schemas.microsoft.com/office/drawing/2014/main" id="{E8353289-E276-5043-AF8C-C8AE6E9D9B7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61710" y="546525"/>
            <a:ext cx="4005445" cy="3555395"/>
          </a:xfrm>
          <a:prstGeom prst="rect">
            <a:avLst/>
          </a:prstGeom>
          <a:noFill/>
          <a:ln>
            <a:noFill/>
          </a:ln>
        </p:spPr>
      </p:pic>
      <p:sp>
        <p:nvSpPr>
          <p:cNvPr id="4" name="矩形 3">
            <a:extLst>
              <a:ext uri="{FF2B5EF4-FFF2-40B4-BE49-F238E27FC236}">
                <a16:creationId xmlns:a16="http://schemas.microsoft.com/office/drawing/2014/main" id="{47DFD55D-EE51-5B49-AD02-A88912A8940F}"/>
              </a:ext>
            </a:extLst>
          </p:cNvPr>
          <p:cNvSpPr/>
          <p:nvPr/>
        </p:nvSpPr>
        <p:spPr>
          <a:xfrm>
            <a:off x="2726795" y="4501909"/>
            <a:ext cx="3185487" cy="310598"/>
          </a:xfrm>
          <a:prstGeom prst="rect">
            <a:avLst/>
          </a:prstGeom>
        </p:spPr>
        <p:txBody>
          <a:bodyPr wrap="none">
            <a:spAutoFit/>
          </a:bodyPr>
          <a:lstStyle/>
          <a:p>
            <a:pPr algn="ctr">
              <a:lnSpc>
                <a:spcPts val="1650"/>
              </a:lnSpc>
              <a:spcBef>
                <a:spcPts val="800"/>
              </a:spcBef>
              <a:spcAft>
                <a:spcPts val="1000"/>
              </a:spcAft>
            </a:pPr>
            <a:r>
              <a:rPr lang="zh-CN" altLang="zh-CN" kern="100" dirty="0">
                <a:solidFill>
                  <a:srgbClr val="4774C5"/>
                </a:solidFill>
                <a:latin typeface="Times New Roman" panose="02020603050405020304" pitchFamily="18" charset="0"/>
                <a:ea typeface="方正楷体_GBK"/>
                <a:cs typeface="Times New Roman" panose="02020603050405020304" pitchFamily="18" charset="0"/>
              </a:rPr>
              <a:t>二维图像数据的卷积操作实例</a:t>
            </a:r>
            <a:endParaRPr lang="zh-CN" altLang="zh-CN" kern="100" dirty="0">
              <a:solidFill>
                <a:srgbClr val="4774C5"/>
              </a:solidFill>
              <a:latin typeface="Times New Roman" panose="02020603050405020304" pitchFamily="18" charset="0"/>
              <a:ea typeface="方正楷体_GBK"/>
            </a:endParaRPr>
          </a:p>
        </p:txBody>
      </p:sp>
    </p:spTree>
    <p:extLst>
      <p:ext uri="{BB962C8B-B14F-4D97-AF65-F5344CB8AC3E}">
        <p14:creationId xmlns:p14="http://schemas.microsoft.com/office/powerpoint/2010/main" val="1521592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8986B1-3E39-8F46-AA25-EE9A7C2F8874}"/>
              </a:ext>
            </a:extLst>
          </p:cNvPr>
          <p:cNvPicPr>
            <a:picLocks noChangeAspect="1"/>
          </p:cNvPicPr>
          <p:nvPr/>
        </p:nvPicPr>
        <p:blipFill>
          <a:blip r:embed="rId2"/>
          <a:stretch>
            <a:fillRect/>
          </a:stretch>
        </p:blipFill>
        <p:spPr>
          <a:xfrm>
            <a:off x="1504951" y="493824"/>
            <a:ext cx="6134099" cy="4155852"/>
          </a:xfrm>
          <a:prstGeom prst="rect">
            <a:avLst/>
          </a:prstGeom>
        </p:spPr>
      </p:pic>
      <p:sp>
        <p:nvSpPr>
          <p:cNvPr id="2" name="灯片编号占位符 1">
            <a:extLst>
              <a:ext uri="{FF2B5EF4-FFF2-40B4-BE49-F238E27FC236}">
                <a16:creationId xmlns:a16="http://schemas.microsoft.com/office/drawing/2014/main" id="{FB896B2C-DB1F-474C-BF51-892A436E53D8}"/>
              </a:ext>
            </a:extLst>
          </p:cNvPr>
          <p:cNvSpPr>
            <a:spLocks noGrp="1"/>
          </p:cNvSpPr>
          <p:nvPr>
            <p:ph type="sldNum" sz="quarter" idx="12"/>
          </p:nvPr>
        </p:nvSpPr>
        <p:spPr>
          <a:xfrm>
            <a:off x="5986463" y="4767263"/>
            <a:ext cx="1543050" cy="273844"/>
          </a:xfrm>
        </p:spPr>
        <p:txBody>
          <a:bodyPr>
            <a:normAutofit lnSpcReduction="10000"/>
          </a:bodyPr>
          <a:lstStyle/>
          <a:p>
            <a:pPr>
              <a:spcAft>
                <a:spcPts val="450"/>
              </a:spcAft>
            </a:pPr>
            <a:fld id="{22308F32-F09A-4344-B65D-3757FEAF56BD}" type="slidenum">
              <a:rPr lang="zh-CN" altLang="en-US">
                <a:solidFill>
                  <a:srgbClr val="FFFFFF"/>
                </a:solidFill>
              </a:rPr>
              <a:pPr>
                <a:spcAft>
                  <a:spcPts val="450"/>
                </a:spcAft>
              </a:pPr>
              <a:t>24</a:t>
            </a:fld>
            <a:endParaRPr lang="zh-CN" altLang="en-US">
              <a:solidFill>
                <a:srgbClr val="FFFFFF"/>
              </a:solidFill>
            </a:endParaRPr>
          </a:p>
        </p:txBody>
      </p:sp>
    </p:spTree>
    <p:extLst>
      <p:ext uri="{BB962C8B-B14F-4D97-AF65-F5344CB8AC3E}">
        <p14:creationId xmlns:p14="http://schemas.microsoft.com/office/powerpoint/2010/main" val="1985078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643FFE7-03DA-C345-94C4-49A6D9ADD689}"/>
              </a:ext>
            </a:extLst>
          </p:cNvPr>
          <p:cNvSpPr/>
          <p:nvPr/>
        </p:nvSpPr>
        <p:spPr>
          <a:xfrm>
            <a:off x="1456050" y="482600"/>
            <a:ext cx="6306145" cy="558627"/>
          </a:xfrm>
          <a:prstGeom prst="rect">
            <a:avLst/>
          </a:prstGeom>
        </p:spPr>
        <p:txBody>
          <a:bodyPr vert="horz" lIns="68580" tIns="34290" rIns="68580" bIns="34290" rtlCol="0" anchor="ctr">
            <a:normAutofit/>
          </a:bodyPr>
          <a:lstStyle/>
          <a:p>
            <a:pPr algn="ctr">
              <a:lnSpc>
                <a:spcPct val="90000"/>
              </a:lnSpc>
              <a:spcBef>
                <a:spcPct val="0"/>
              </a:spcBef>
              <a:spcAft>
                <a:spcPts val="450"/>
              </a:spcAft>
            </a:pPr>
            <a:r>
              <a:rPr lang="zh-CN" altLang="en-US" sz="2100">
                <a:solidFill>
                  <a:schemeClr val="bg1"/>
                </a:solidFill>
                <a:latin typeface="+mj-lt"/>
                <a:ea typeface="+mj-ea"/>
                <a:cs typeface="+mj-cs"/>
              </a:rPr>
              <a:t>图</a:t>
            </a:r>
            <a:r>
              <a:rPr lang="en-US" altLang="zh-CN" sz="2100">
                <a:solidFill>
                  <a:schemeClr val="bg1"/>
                </a:solidFill>
                <a:latin typeface="+mj-lt"/>
                <a:ea typeface="+mj-ea"/>
                <a:cs typeface="+mj-cs"/>
              </a:rPr>
              <a:t>7-6 </a:t>
            </a:r>
            <a:r>
              <a:rPr lang="zh-CN" altLang="en-US" sz="2100">
                <a:solidFill>
                  <a:schemeClr val="bg1"/>
                </a:solidFill>
                <a:latin typeface="+mj-lt"/>
                <a:ea typeface="+mj-ea"/>
                <a:cs typeface="+mj-cs"/>
              </a:rPr>
              <a:t>简化版本的图像矩阵和卷积核</a:t>
            </a:r>
            <a:endParaRPr lang="en-US" altLang="zh-CN" sz="2100">
              <a:solidFill>
                <a:schemeClr val="bg1"/>
              </a:solidFill>
              <a:latin typeface="+mj-lt"/>
              <a:ea typeface="+mj-ea"/>
              <a:cs typeface="+mj-cs"/>
            </a:endParaRPr>
          </a:p>
        </p:txBody>
      </p:sp>
      <p:pic>
        <p:nvPicPr>
          <p:cNvPr id="3" name="图片 2">
            <a:extLst>
              <a:ext uri="{FF2B5EF4-FFF2-40B4-BE49-F238E27FC236}">
                <a16:creationId xmlns:a16="http://schemas.microsoft.com/office/drawing/2014/main" id="{D5FB04ED-67DE-884F-AF36-8B6E0EA2D524}"/>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616261" y="1256421"/>
            <a:ext cx="5911478" cy="3295649"/>
          </a:xfrm>
          <a:prstGeom prst="rect">
            <a:avLst/>
          </a:prstGeom>
          <a:noFill/>
        </p:spPr>
      </p:pic>
      <p:sp>
        <p:nvSpPr>
          <p:cNvPr id="2" name="灯片编号占位符 1">
            <a:extLst>
              <a:ext uri="{FF2B5EF4-FFF2-40B4-BE49-F238E27FC236}">
                <a16:creationId xmlns:a16="http://schemas.microsoft.com/office/drawing/2014/main" id="{2166BBF0-7D7C-3C48-8A14-3CF6BC6F0032}"/>
              </a:ext>
            </a:extLst>
          </p:cNvPr>
          <p:cNvSpPr>
            <a:spLocks noGrp="1"/>
          </p:cNvSpPr>
          <p:nvPr>
            <p:ph type="sldNum" sz="quarter" idx="12"/>
          </p:nvPr>
        </p:nvSpPr>
        <p:spPr>
          <a:xfrm>
            <a:off x="5986463" y="4767263"/>
            <a:ext cx="1543050" cy="273844"/>
          </a:xfrm>
        </p:spPr>
        <p:txBody>
          <a:bodyPr vert="horz" lIns="68580" tIns="34290" rIns="68580" bIns="34290" rtlCol="0" anchor="ctr">
            <a:normAutofit/>
          </a:bodyPr>
          <a:lstStyle/>
          <a:p>
            <a:pPr>
              <a:spcAft>
                <a:spcPts val="450"/>
              </a:spcAft>
            </a:pPr>
            <a:fld id="{22308F32-F09A-4344-B65D-3757FEAF56BD}" type="slidenum">
              <a:rPr lang="en-US" altLang="zh-CN" smtClean="0"/>
              <a:pPr>
                <a:spcAft>
                  <a:spcPts val="450"/>
                </a:spcAft>
              </a:pPr>
              <a:t>25</a:t>
            </a:fld>
            <a:endParaRPr lang="en-US" altLang="zh-CN"/>
          </a:p>
        </p:txBody>
      </p:sp>
    </p:spTree>
    <p:extLst>
      <p:ext uri="{BB962C8B-B14F-4D97-AF65-F5344CB8AC3E}">
        <p14:creationId xmlns:p14="http://schemas.microsoft.com/office/powerpoint/2010/main" val="3678869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26</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00" y="0"/>
            <a:ext cx="4524905" cy="5143500"/>
          </a:xfrm>
          <a:prstGeom prst="rect">
            <a:avLst/>
          </a:prstGeom>
        </p:spPr>
      </p:pic>
    </p:spTree>
    <p:extLst>
      <p:ext uri="{BB962C8B-B14F-4D97-AF65-F5344CB8AC3E}">
        <p14:creationId xmlns:p14="http://schemas.microsoft.com/office/powerpoint/2010/main" val="4046169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A0CD64-012B-6A47-A69E-427005E82E8D}"/>
              </a:ext>
            </a:extLst>
          </p:cNvPr>
          <p:cNvSpPr>
            <a:spLocks noGrp="1"/>
          </p:cNvSpPr>
          <p:nvPr>
            <p:ph type="sldNum" sz="quarter" idx="12"/>
          </p:nvPr>
        </p:nvSpPr>
        <p:spPr/>
        <p:txBody>
          <a:bodyPr/>
          <a:lstStyle/>
          <a:p>
            <a:fld id="{59FDECE3-04E0-41EC-B771-5AB4EF38E9D3}" type="slidenum">
              <a:rPr lang="zh-CN" altLang="en-US" smtClean="0"/>
              <a:pPr/>
              <a:t>27</a:t>
            </a:fld>
            <a:endParaRPr lang="zh-CN" altLang="en-US"/>
          </a:p>
        </p:txBody>
      </p:sp>
      <p:pic>
        <p:nvPicPr>
          <p:cNvPr id="3" name="图片 2">
            <a:extLst>
              <a:ext uri="{FF2B5EF4-FFF2-40B4-BE49-F238E27FC236}">
                <a16:creationId xmlns:a16="http://schemas.microsoft.com/office/drawing/2014/main" id="{F6ABFF21-A7E8-0F49-854C-024AF82906C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26695" y="231490"/>
            <a:ext cx="5220580" cy="4275475"/>
          </a:xfrm>
          <a:prstGeom prst="rect">
            <a:avLst/>
          </a:prstGeom>
          <a:noFill/>
          <a:ln>
            <a:noFill/>
          </a:ln>
        </p:spPr>
      </p:pic>
    </p:spTree>
    <p:extLst>
      <p:ext uri="{BB962C8B-B14F-4D97-AF65-F5344CB8AC3E}">
        <p14:creationId xmlns:p14="http://schemas.microsoft.com/office/powerpoint/2010/main" val="1342103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D642C27-A7ED-FF4A-96D0-805D602FDF5B}"/>
              </a:ext>
            </a:extLst>
          </p:cNvPr>
          <p:cNvSpPr>
            <a:spLocks noGrp="1"/>
          </p:cNvSpPr>
          <p:nvPr>
            <p:ph type="sldNum" sz="quarter" idx="12"/>
          </p:nvPr>
        </p:nvSpPr>
        <p:spPr>
          <a:xfrm>
            <a:off x="6095999" y="4767263"/>
            <a:ext cx="1543050" cy="273844"/>
          </a:xfrm>
        </p:spPr>
        <p:txBody>
          <a:bodyPr>
            <a:normAutofit lnSpcReduction="10000"/>
          </a:bodyPr>
          <a:lstStyle/>
          <a:p>
            <a:pPr>
              <a:spcAft>
                <a:spcPts val="450"/>
              </a:spcAft>
            </a:pPr>
            <a:fld id="{22308F32-F09A-4344-B65D-3757FEAF56BD}" type="slidenum">
              <a:rPr lang="zh-CN" altLang="en-US" smtClean="0"/>
              <a:pPr>
                <a:spcAft>
                  <a:spcPts val="450"/>
                </a:spcAft>
              </a:pPr>
              <a:t>28</a:t>
            </a:fld>
            <a:endParaRPr lang="zh-CN" altLang="en-US"/>
          </a:p>
        </p:txBody>
      </p:sp>
      <p:pic>
        <p:nvPicPr>
          <p:cNvPr id="4" name="图片 3" descr="图片包含 游戏机, 游戏, 钟表&#10;&#10;描述已自动生成">
            <a:extLst>
              <a:ext uri="{FF2B5EF4-FFF2-40B4-BE49-F238E27FC236}">
                <a16:creationId xmlns:a16="http://schemas.microsoft.com/office/drawing/2014/main" id="{2A738F72-AB5B-CE4A-A005-4B7E3BAF2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300" y="482601"/>
            <a:ext cx="5723399" cy="4178299"/>
          </a:xfrm>
          <a:prstGeom prst="rect">
            <a:avLst/>
          </a:prstGeom>
          <a:ln>
            <a:noFill/>
          </a:ln>
        </p:spPr>
      </p:pic>
      <p:sp>
        <p:nvSpPr>
          <p:cNvPr id="5" name="文本框 4">
            <a:extLst>
              <a:ext uri="{FF2B5EF4-FFF2-40B4-BE49-F238E27FC236}">
                <a16:creationId xmlns:a16="http://schemas.microsoft.com/office/drawing/2014/main" id="{F1843195-D0AA-B145-B7B5-F7BE18312279}"/>
              </a:ext>
            </a:extLst>
          </p:cNvPr>
          <p:cNvSpPr txBox="1"/>
          <p:nvPr/>
        </p:nvSpPr>
        <p:spPr>
          <a:xfrm>
            <a:off x="4358165" y="4611879"/>
            <a:ext cx="1975757" cy="300082"/>
          </a:xfrm>
          <a:prstGeom prst="rect">
            <a:avLst/>
          </a:prstGeom>
          <a:noFill/>
        </p:spPr>
        <p:txBody>
          <a:bodyPr wrap="square" rtlCol="0">
            <a:spAutoFit/>
          </a:bodyPr>
          <a:lstStyle/>
          <a:p>
            <a:r>
              <a:rPr kumimoji="1" lang="zh-CN" altLang="en-US" sz="1350" dirty="0"/>
              <a:t>动态</a:t>
            </a:r>
            <a:r>
              <a:rPr kumimoji="1" lang="en-US" altLang="zh-CN" sz="1350" dirty="0"/>
              <a:t>2D</a:t>
            </a:r>
            <a:r>
              <a:rPr kumimoji="1" lang="zh-CN" altLang="en-US" sz="1350" dirty="0"/>
              <a:t>卷积</a:t>
            </a:r>
          </a:p>
        </p:txBody>
      </p:sp>
      <p:sp>
        <p:nvSpPr>
          <p:cNvPr id="6" name="云形 5">
            <a:extLst>
              <a:ext uri="{FF2B5EF4-FFF2-40B4-BE49-F238E27FC236}">
                <a16:creationId xmlns:a16="http://schemas.microsoft.com/office/drawing/2014/main" id="{85D2D069-8A95-C442-86F9-B2B21F90D9DA}"/>
              </a:ext>
            </a:extLst>
          </p:cNvPr>
          <p:cNvSpPr/>
          <p:nvPr/>
        </p:nvSpPr>
        <p:spPr>
          <a:xfrm>
            <a:off x="5823857" y="102394"/>
            <a:ext cx="1609841" cy="103348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50" dirty="0"/>
              <a:t>卷积的作用：提取隐含的特征</a:t>
            </a:r>
          </a:p>
        </p:txBody>
      </p:sp>
    </p:spTree>
    <p:extLst>
      <p:ext uri="{BB962C8B-B14F-4D97-AF65-F5344CB8AC3E}">
        <p14:creationId xmlns:p14="http://schemas.microsoft.com/office/powerpoint/2010/main" val="271297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0A7E7D-F1E2-A648-88D1-7C8D7B6A0011}"/>
              </a:ext>
            </a:extLst>
          </p:cNvPr>
          <p:cNvSpPr txBox="1"/>
          <p:nvPr/>
        </p:nvSpPr>
        <p:spPr>
          <a:xfrm>
            <a:off x="1456050" y="482600"/>
            <a:ext cx="6306145" cy="558627"/>
          </a:xfrm>
          <a:prstGeom prst="rect">
            <a:avLst/>
          </a:prstGeom>
        </p:spPr>
        <p:txBody>
          <a:bodyPr vert="horz" lIns="68580" tIns="34290" rIns="68580" bIns="34290" rtlCol="0" anchor="ctr">
            <a:normAutofit/>
          </a:bodyPr>
          <a:lstStyle/>
          <a:p>
            <a:pPr algn="ctr">
              <a:lnSpc>
                <a:spcPct val="90000"/>
              </a:lnSpc>
              <a:spcBef>
                <a:spcPct val="0"/>
              </a:spcBef>
              <a:spcAft>
                <a:spcPts val="450"/>
              </a:spcAft>
            </a:pPr>
            <a:r>
              <a:rPr kumimoji="1" lang="en-US" altLang="zh-CN" sz="2100" dirty="0">
                <a:solidFill>
                  <a:schemeClr val="bg1"/>
                </a:solidFill>
                <a:latin typeface="+mj-lt"/>
                <a:ea typeface="+mj-ea"/>
                <a:cs typeface="+mj-cs"/>
              </a:rPr>
              <a:t>7-8</a:t>
            </a:r>
            <a:r>
              <a:rPr kumimoji="1" lang="zh-CN" altLang="en-US" sz="2100" dirty="0">
                <a:solidFill>
                  <a:schemeClr val="bg1"/>
                </a:solidFill>
                <a:latin typeface="+mj-lt"/>
                <a:ea typeface="+mj-ea"/>
                <a:cs typeface="+mj-cs"/>
              </a:rPr>
              <a:t> </a:t>
            </a:r>
            <a:r>
              <a:rPr kumimoji="1" lang="en-US" altLang="zh-CN" sz="2100" dirty="0">
                <a:solidFill>
                  <a:schemeClr val="bg1"/>
                </a:solidFill>
                <a:latin typeface="+mj-lt"/>
                <a:ea typeface="+mj-ea"/>
                <a:cs typeface="+mj-cs"/>
              </a:rPr>
              <a:t> </a:t>
            </a:r>
            <a:r>
              <a:rPr kumimoji="1" lang="zh-CN" altLang="en-US" sz="2100" dirty="0">
                <a:solidFill>
                  <a:schemeClr val="bg1"/>
                </a:solidFill>
                <a:latin typeface="+mj-lt"/>
                <a:ea typeface="+mj-ea"/>
                <a:cs typeface="+mj-cs"/>
              </a:rPr>
              <a:t>常用的图像卷积核</a:t>
            </a:r>
          </a:p>
        </p:txBody>
      </p:sp>
      <p:pic>
        <p:nvPicPr>
          <p:cNvPr id="4" name="图片 3">
            <a:extLst>
              <a:ext uri="{FF2B5EF4-FFF2-40B4-BE49-F238E27FC236}">
                <a16:creationId xmlns:a16="http://schemas.microsoft.com/office/drawing/2014/main" id="{7FA3F976-C049-0749-B884-0A171717E82F}"/>
              </a:ext>
            </a:extLst>
          </p:cNvPr>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bwMode="auto">
          <a:xfrm>
            <a:off x="1736684" y="411510"/>
            <a:ext cx="5535615" cy="4140460"/>
          </a:xfrm>
          <a:prstGeom prst="rect">
            <a:avLst/>
          </a:prstGeom>
          <a:noFill/>
        </p:spPr>
      </p:pic>
      <p:sp>
        <p:nvSpPr>
          <p:cNvPr id="2" name="灯片编号占位符 1">
            <a:extLst>
              <a:ext uri="{FF2B5EF4-FFF2-40B4-BE49-F238E27FC236}">
                <a16:creationId xmlns:a16="http://schemas.microsoft.com/office/drawing/2014/main" id="{474802E0-920B-D645-A06C-9F6C460BE44D}"/>
              </a:ext>
            </a:extLst>
          </p:cNvPr>
          <p:cNvSpPr>
            <a:spLocks noGrp="1"/>
          </p:cNvSpPr>
          <p:nvPr>
            <p:ph type="sldNum" sz="quarter" idx="12"/>
          </p:nvPr>
        </p:nvSpPr>
        <p:spPr>
          <a:xfrm>
            <a:off x="5986463" y="4767263"/>
            <a:ext cx="1543050" cy="273844"/>
          </a:xfrm>
        </p:spPr>
        <p:txBody>
          <a:bodyPr vert="horz" lIns="68580" tIns="34290" rIns="68580" bIns="34290" rtlCol="0" anchor="ctr">
            <a:normAutofit/>
          </a:bodyPr>
          <a:lstStyle/>
          <a:p>
            <a:pPr>
              <a:spcAft>
                <a:spcPts val="450"/>
              </a:spcAft>
            </a:pPr>
            <a:fld id="{22308F32-F09A-4344-B65D-3757FEAF56BD}" type="slidenum">
              <a:rPr lang="en-US" altLang="zh-CN" smtClean="0"/>
              <a:pPr>
                <a:spcAft>
                  <a:spcPts val="450"/>
                </a:spcAft>
              </a:pPr>
              <a:t>29</a:t>
            </a:fld>
            <a:endParaRPr lang="en-US" altLang="zh-CN"/>
          </a:p>
        </p:txBody>
      </p:sp>
      <p:sp>
        <p:nvSpPr>
          <p:cNvPr id="5" name="矩形 4">
            <a:extLst>
              <a:ext uri="{FF2B5EF4-FFF2-40B4-BE49-F238E27FC236}">
                <a16:creationId xmlns:a16="http://schemas.microsoft.com/office/drawing/2014/main" id="{E7B0093F-EE3B-F64A-B0BC-AAE62490EBA7}"/>
              </a:ext>
            </a:extLst>
          </p:cNvPr>
          <p:cNvSpPr/>
          <p:nvPr/>
        </p:nvSpPr>
        <p:spPr>
          <a:xfrm>
            <a:off x="480935" y="297934"/>
            <a:ext cx="2781531" cy="369332"/>
          </a:xfrm>
          <a:prstGeom prst="rect">
            <a:avLst/>
          </a:prstGeom>
        </p:spPr>
        <p:txBody>
          <a:bodyPr wrap="none">
            <a:spAutoFit/>
          </a:bodyPr>
          <a:lstStyle/>
          <a:p>
            <a:r>
              <a:rPr lang="zh-CN" altLang="zh-CN" kern="100" dirty="0">
                <a:latin typeface="Times New Roman" panose="02020603050405020304" pitchFamily="18" charset="0"/>
                <a:ea typeface="方正书宋简体"/>
                <a:cs typeface="Times New Roman" panose="02020603050405020304" pitchFamily="18" charset="0"/>
              </a:rPr>
              <a:t>卷积在图像处理中的应用</a:t>
            </a:r>
            <a:r>
              <a:rPr lang="zh-CN" altLang="zh-CN" dirty="0"/>
              <a:t> </a:t>
            </a:r>
            <a:endParaRPr lang="zh-CN" altLang="en-US" dirty="0"/>
          </a:p>
        </p:txBody>
      </p:sp>
    </p:spTree>
    <p:extLst>
      <p:ext uri="{BB962C8B-B14F-4D97-AF65-F5344CB8AC3E}">
        <p14:creationId xmlns:p14="http://schemas.microsoft.com/office/powerpoint/2010/main" val="106287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D925A1E-6776-8D41-9028-D2A4E16CEB35}"/>
              </a:ext>
            </a:extLst>
          </p:cNvPr>
          <p:cNvSpPr>
            <a:spLocks noGrp="1"/>
          </p:cNvSpPr>
          <p:nvPr>
            <p:ph type="sldNum" sz="quarter" idx="12"/>
          </p:nvPr>
        </p:nvSpPr>
        <p:spPr/>
        <p:txBody>
          <a:bodyPr/>
          <a:lstStyle/>
          <a:p>
            <a:fld id="{59FDECE3-04E0-41EC-B771-5AB4EF38E9D3}" type="slidenum">
              <a:rPr lang="zh-CN" altLang="en-US" smtClean="0"/>
              <a:pPr/>
              <a:t>3</a:t>
            </a:fld>
            <a:endParaRPr lang="zh-CN" altLang="en-US"/>
          </a:p>
        </p:txBody>
      </p:sp>
      <p:pic>
        <p:nvPicPr>
          <p:cNvPr id="3" name="图片 2">
            <a:extLst>
              <a:ext uri="{FF2B5EF4-FFF2-40B4-BE49-F238E27FC236}">
                <a16:creationId xmlns:a16="http://schemas.microsoft.com/office/drawing/2014/main" id="{F3ABE9CB-0A6C-9341-8AF3-0ADABC082B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91680" y="771550"/>
            <a:ext cx="5715635" cy="3015335"/>
          </a:xfrm>
          <a:prstGeom prst="rect">
            <a:avLst/>
          </a:prstGeom>
          <a:noFill/>
          <a:ln>
            <a:noFill/>
          </a:ln>
        </p:spPr>
      </p:pic>
      <p:sp>
        <p:nvSpPr>
          <p:cNvPr id="4" name="矩形 3">
            <a:extLst>
              <a:ext uri="{FF2B5EF4-FFF2-40B4-BE49-F238E27FC236}">
                <a16:creationId xmlns:a16="http://schemas.microsoft.com/office/drawing/2014/main" id="{6632D682-20A4-EF4A-B343-E14A13EC4BF7}"/>
              </a:ext>
            </a:extLst>
          </p:cNvPr>
          <p:cNvSpPr/>
          <p:nvPr/>
        </p:nvSpPr>
        <p:spPr>
          <a:xfrm>
            <a:off x="2276745" y="4264084"/>
            <a:ext cx="3935693" cy="369332"/>
          </a:xfrm>
          <a:prstGeom prst="rect">
            <a:avLst/>
          </a:prstGeom>
        </p:spPr>
        <p:txBody>
          <a:bodyPr wrap="none">
            <a:spAutoFit/>
          </a:bodyPr>
          <a:lstStyle/>
          <a:p>
            <a:r>
              <a:rPr lang="zh-CN" altLang="zh-CN" kern="100" dirty="0">
                <a:latin typeface="Times New Roman" panose="02020603050405020304" pitchFamily="18" charset="0"/>
                <a:ea typeface="方正书宋简体"/>
                <a:cs typeface="Times New Roman" panose="02020603050405020304" pitchFamily="18" charset="0"/>
              </a:rPr>
              <a:t>无法承受参数之重的全连接前馈网络</a:t>
            </a:r>
            <a:r>
              <a:rPr lang="zh-CN" altLang="zh-CN" dirty="0"/>
              <a:t> </a:t>
            </a:r>
            <a:endParaRPr lang="zh-CN" altLang="en-US" dirty="0"/>
          </a:p>
        </p:txBody>
      </p:sp>
    </p:spTree>
    <p:extLst>
      <p:ext uri="{BB962C8B-B14F-4D97-AF65-F5344CB8AC3E}">
        <p14:creationId xmlns:p14="http://schemas.microsoft.com/office/powerpoint/2010/main" val="3232229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77B3C2-B7DF-A446-852A-25D185C5B78F}"/>
              </a:ext>
            </a:extLst>
          </p:cNvPr>
          <p:cNvSpPr>
            <a:spLocks noGrp="1"/>
          </p:cNvSpPr>
          <p:nvPr>
            <p:ph type="sldNum" sz="quarter" idx="12"/>
          </p:nvPr>
        </p:nvSpPr>
        <p:spPr/>
        <p:txBody>
          <a:bodyPr/>
          <a:lstStyle/>
          <a:p>
            <a:fld id="{59FDECE3-04E0-41EC-B771-5AB4EF38E9D3}" type="slidenum">
              <a:rPr lang="zh-CN" altLang="en-US" smtClean="0"/>
              <a:pPr/>
              <a:t>30</a:t>
            </a:fld>
            <a:endParaRPr lang="zh-CN" altLang="en-US"/>
          </a:p>
        </p:txBody>
      </p:sp>
      <p:pic>
        <p:nvPicPr>
          <p:cNvPr id="3" name="图片 2">
            <a:extLst>
              <a:ext uri="{FF2B5EF4-FFF2-40B4-BE49-F238E27FC236}">
                <a16:creationId xmlns:a16="http://schemas.microsoft.com/office/drawing/2014/main" id="{501F856C-23E7-8649-A6DC-1FB5280E8A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96625" y="1036934"/>
            <a:ext cx="5850649" cy="2700300"/>
          </a:xfrm>
          <a:prstGeom prst="rect">
            <a:avLst/>
          </a:prstGeom>
          <a:noFill/>
          <a:ln>
            <a:noFill/>
          </a:ln>
        </p:spPr>
      </p:pic>
      <p:sp>
        <p:nvSpPr>
          <p:cNvPr id="4" name="矩形 3">
            <a:extLst>
              <a:ext uri="{FF2B5EF4-FFF2-40B4-BE49-F238E27FC236}">
                <a16:creationId xmlns:a16="http://schemas.microsoft.com/office/drawing/2014/main" id="{B864BC83-A41B-2646-B2C9-B31E08CC0941}"/>
              </a:ext>
            </a:extLst>
          </p:cNvPr>
          <p:cNvSpPr/>
          <p:nvPr/>
        </p:nvSpPr>
        <p:spPr>
          <a:xfrm>
            <a:off x="3536885" y="4281940"/>
            <a:ext cx="1627369" cy="369332"/>
          </a:xfrm>
          <a:prstGeom prst="rect">
            <a:avLst/>
          </a:prstGeom>
        </p:spPr>
        <p:txBody>
          <a:bodyPr wrap="none">
            <a:spAutoFit/>
          </a:bodyPr>
          <a:lstStyle/>
          <a:p>
            <a:r>
              <a:rPr lang="zh-CN" altLang="zh-CN" kern="100" dirty="0">
                <a:latin typeface="Times New Roman" panose="02020603050405020304" pitchFamily="18" charset="0"/>
                <a:ea typeface="方正书宋简体"/>
                <a:cs typeface="Times New Roman" panose="02020603050405020304" pitchFamily="18" charset="0"/>
              </a:rPr>
              <a:t>浮雕核的应用</a:t>
            </a:r>
            <a:r>
              <a:rPr lang="zh-CN" altLang="zh-CN" dirty="0"/>
              <a:t> </a:t>
            </a:r>
            <a:endParaRPr lang="zh-CN" altLang="en-US" dirty="0"/>
          </a:p>
        </p:txBody>
      </p:sp>
    </p:spTree>
    <p:extLst>
      <p:ext uri="{BB962C8B-B14F-4D97-AF65-F5344CB8AC3E}">
        <p14:creationId xmlns:p14="http://schemas.microsoft.com/office/powerpoint/2010/main" val="2164617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images-1.medium.com/max/1600/1*B7c0BenP_SfgSbxS6bNbRQ.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4951" y="593504"/>
            <a:ext cx="6134099" cy="3956492"/>
          </a:xfrm>
          <a:prstGeom prst="rect">
            <a:avLst/>
          </a:prstGeom>
          <a:noFill/>
          <a:extLst>
            <a:ext uri="{909E8E84-426E-40DD-AFC4-6F175D3DCCD1}">
              <a14:hiddenFill xmlns:a14="http://schemas.microsoft.com/office/drawing/2010/main">
                <a:solidFill>
                  <a:srgbClr val="FFFFFF"/>
                </a:solidFill>
              </a14:hiddenFill>
            </a:ext>
          </a:extLst>
        </p:spPr>
      </p:pic>
      <p:sp>
        <p:nvSpPr>
          <p:cNvPr id="2" name="幻灯片编号占位符 1"/>
          <p:cNvSpPr>
            <a:spLocks noGrp="1"/>
          </p:cNvSpPr>
          <p:nvPr>
            <p:ph type="sldNum" sz="quarter" idx="12"/>
          </p:nvPr>
        </p:nvSpPr>
        <p:spPr>
          <a:xfrm>
            <a:off x="5986463" y="4767263"/>
            <a:ext cx="1543050" cy="273844"/>
          </a:xfrm>
        </p:spPr>
        <p:txBody>
          <a:bodyPr>
            <a:normAutofit lnSpcReduction="10000"/>
          </a:bodyPr>
          <a:lstStyle/>
          <a:p>
            <a:pPr>
              <a:spcAft>
                <a:spcPts val="450"/>
              </a:spcAft>
            </a:pPr>
            <a:fld id="{59FDECE3-04E0-41EC-B771-5AB4EF38E9D3}" type="slidenum">
              <a:rPr lang="zh-CN" altLang="en-US" smtClean="0"/>
              <a:pPr>
                <a:spcAft>
                  <a:spcPts val="450"/>
                </a:spcAft>
              </a:pPr>
              <a:t>31</a:t>
            </a:fld>
            <a:endParaRPr lang="zh-CN" altLang="en-US"/>
          </a:p>
        </p:txBody>
      </p:sp>
    </p:spTree>
    <p:extLst>
      <p:ext uri="{BB962C8B-B14F-4D97-AF65-F5344CB8AC3E}">
        <p14:creationId xmlns:p14="http://schemas.microsoft.com/office/powerpoint/2010/main" val="3613454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dn-images-1.medium.com/max/1600/1*t6Tl9dkxx53Zn8T1E3JrCA.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95638" y="1073827"/>
            <a:ext cx="4007822" cy="2995847"/>
          </a:xfrm>
          <a:prstGeom prst="rect">
            <a:avLst/>
          </a:prstGeom>
          <a:noFill/>
          <a:extLst>
            <a:ext uri="{909E8E84-426E-40DD-AFC4-6F175D3DCCD1}">
              <a14:hiddenFill xmlns:a14="http://schemas.microsoft.com/office/drawing/2010/main">
                <a:solidFill>
                  <a:srgbClr val="FFFFFF"/>
                </a:solidFill>
              </a14:hiddenFill>
            </a:ext>
          </a:extLst>
        </p:spPr>
      </p:pic>
      <p:sp>
        <p:nvSpPr>
          <p:cNvPr id="2" name="幻灯片编号占位符 1"/>
          <p:cNvSpPr>
            <a:spLocks noGrp="1"/>
          </p:cNvSpPr>
          <p:nvPr>
            <p:ph type="sldNum" sz="quarter" idx="12"/>
          </p:nvPr>
        </p:nvSpPr>
        <p:spPr>
          <a:xfrm>
            <a:off x="7412927" y="4526280"/>
            <a:ext cx="308610" cy="411480"/>
          </a:xfrm>
          <a:prstGeom prst="ellipse">
            <a:avLst/>
          </a:prstGeom>
          <a:solidFill>
            <a:schemeClr val="tx1">
              <a:alpha val="80000"/>
            </a:schemeClr>
          </a:solidFill>
        </p:spPr>
        <p:txBody>
          <a:bodyPr>
            <a:normAutofit/>
          </a:bodyPr>
          <a:lstStyle/>
          <a:p>
            <a:pPr algn="ctr">
              <a:spcAft>
                <a:spcPts val="450"/>
              </a:spcAft>
            </a:pPr>
            <a:fld id="{59FDECE3-04E0-41EC-B771-5AB4EF38E9D3}" type="slidenum">
              <a:rPr lang="zh-CN" altLang="en-US">
                <a:solidFill>
                  <a:schemeClr val="bg1"/>
                </a:solidFill>
              </a:rPr>
              <a:pPr algn="ctr">
                <a:spcAft>
                  <a:spcPts val="450"/>
                </a:spcAft>
              </a:pPr>
              <a:t>32</a:t>
            </a:fld>
            <a:endParaRPr lang="zh-CN" altLang="en-US">
              <a:solidFill>
                <a:schemeClr val="bg1"/>
              </a:solidFill>
            </a:endParaRPr>
          </a:p>
        </p:txBody>
      </p:sp>
    </p:spTree>
    <p:extLst>
      <p:ext uri="{BB962C8B-B14F-4D97-AF65-F5344CB8AC3E}">
        <p14:creationId xmlns:p14="http://schemas.microsoft.com/office/powerpoint/2010/main" val="1405018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33</a:t>
            </a:fld>
            <a:endParaRPr lang="zh-CN" altLang="en-US"/>
          </a:p>
        </p:txBody>
      </p:sp>
      <p:pic>
        <p:nvPicPr>
          <p:cNvPr id="8194" name="Picture 2" descr="https://cdn-images-1.medium.com/max/1600/1*mfJYZaSHrqKW6y5tehK9f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425" y="642938"/>
            <a:ext cx="2635688" cy="351039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cdn-images-1.medium.com/max/1600/1*_HnddCakjdZdDGlZCpkR-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261" y="695795"/>
            <a:ext cx="2577191" cy="355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758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584775"/>
          </a:xfrm>
          <a:prstGeom prst="rect">
            <a:avLst/>
          </a:prstGeom>
          <a:noFill/>
        </p:spPr>
        <p:txBody>
          <a:bodyPr wrap="square" rtlCol="0">
            <a:spAutoFit/>
          </a:bodyPr>
          <a:lstStyle/>
          <a:p>
            <a:pPr algn="ctr"/>
            <a:r>
              <a:rPr lang="zh-CN" altLang="en-US" sz="3200" dirty="0">
                <a:solidFill>
                  <a:schemeClr val="bg1"/>
                </a:solidFill>
                <a:latin typeface="+mj-ea"/>
                <a:ea typeface="+mj-ea"/>
              </a:rPr>
              <a:t>卷积神经网络的结构</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34</a:t>
            </a:fld>
            <a:endParaRPr lang="zh-CN" altLang="en-US"/>
          </a:p>
        </p:txBody>
      </p:sp>
    </p:spTree>
    <p:extLst>
      <p:ext uri="{BB962C8B-B14F-4D97-AF65-F5344CB8AC3E}">
        <p14:creationId xmlns:p14="http://schemas.microsoft.com/office/powerpoint/2010/main" val="348408635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a:xfrm>
            <a:off x="6095999" y="4767263"/>
            <a:ext cx="1543050" cy="273844"/>
          </a:xfrm>
        </p:spPr>
        <p:txBody>
          <a:bodyPr>
            <a:normAutofit lnSpcReduction="10000"/>
          </a:bodyPr>
          <a:lstStyle/>
          <a:p>
            <a:pPr>
              <a:spcAft>
                <a:spcPts val="450"/>
              </a:spcAft>
            </a:pPr>
            <a:fld id="{59FDECE3-04E0-41EC-B771-5AB4EF38E9D3}" type="slidenum">
              <a:rPr lang="zh-CN" altLang="en-US" smtClean="0"/>
              <a:pPr>
                <a:spcAft>
                  <a:spcPts val="450"/>
                </a:spcAft>
              </a:pPr>
              <a:t>35</a:t>
            </a:fld>
            <a:endParaRPr lang="zh-CN" alt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373" b="1"/>
          <a:stretch/>
        </p:blipFill>
        <p:spPr bwMode="auto">
          <a:xfrm>
            <a:off x="1504951" y="482601"/>
            <a:ext cx="6134099" cy="417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7548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EB8D2FA-770A-4245-ACE1-7841CE3C1741}"/>
              </a:ext>
            </a:extLst>
          </p:cNvPr>
          <p:cNvSpPr/>
          <p:nvPr/>
        </p:nvSpPr>
        <p:spPr>
          <a:xfrm>
            <a:off x="1456050" y="3991610"/>
            <a:ext cx="6306145" cy="558627"/>
          </a:xfrm>
          <a:prstGeom prst="rect">
            <a:avLst/>
          </a:prstGeom>
        </p:spPr>
        <p:txBody>
          <a:bodyPr vert="horz" lIns="68580" tIns="34290" rIns="68580" bIns="34290" rtlCol="0" anchor="ctr">
            <a:normAutofit/>
          </a:bodyPr>
          <a:lstStyle/>
          <a:p>
            <a:pPr indent="228600" algn="ctr">
              <a:lnSpc>
                <a:spcPct val="90000"/>
              </a:lnSpc>
              <a:spcBef>
                <a:spcPct val="0"/>
              </a:spcBef>
              <a:spcAft>
                <a:spcPts val="450"/>
              </a:spcAft>
            </a:pPr>
            <a:r>
              <a:rPr lang="zh-CN" altLang="en-US" sz="2100">
                <a:solidFill>
                  <a:schemeClr val="bg1"/>
                </a:solidFill>
                <a:latin typeface="+mj-lt"/>
                <a:ea typeface="+mj-ea"/>
                <a:cs typeface="+mj-cs"/>
              </a:rPr>
              <a:t>图</a:t>
            </a:r>
            <a:r>
              <a:rPr lang="en-US" altLang="zh-CN" sz="2100">
                <a:solidFill>
                  <a:schemeClr val="bg1"/>
                </a:solidFill>
                <a:latin typeface="+mj-lt"/>
                <a:ea typeface="+mj-ea"/>
                <a:cs typeface="+mj-cs"/>
              </a:rPr>
              <a:t>7-9  </a:t>
            </a:r>
            <a:r>
              <a:rPr lang="zh-CN" altLang="en-US" sz="2100">
                <a:solidFill>
                  <a:schemeClr val="bg1"/>
                </a:solidFill>
                <a:latin typeface="+mj-lt"/>
                <a:ea typeface="+mj-ea"/>
                <a:cs typeface="+mj-cs"/>
              </a:rPr>
              <a:t>典型卷积神经网络的结构</a:t>
            </a:r>
            <a:endParaRPr lang="en-US" altLang="zh-CN" sz="2100">
              <a:solidFill>
                <a:schemeClr val="bg1"/>
              </a:solidFill>
              <a:latin typeface="+mj-lt"/>
              <a:ea typeface="+mj-ea"/>
              <a:cs typeface="+mj-cs"/>
            </a:endParaRPr>
          </a:p>
        </p:txBody>
      </p:sp>
      <p:pic>
        <p:nvPicPr>
          <p:cNvPr id="3" name="图片 2">
            <a:extLst>
              <a:ext uri="{FF2B5EF4-FFF2-40B4-BE49-F238E27FC236}">
                <a16:creationId xmlns:a16="http://schemas.microsoft.com/office/drawing/2014/main" id="{3FAE6084-DD4D-EA4A-BF86-2AFCD77599D6}"/>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1217002" y="411510"/>
            <a:ext cx="6865387" cy="4138727"/>
          </a:xfrm>
          <a:prstGeom prst="rect">
            <a:avLst/>
          </a:prstGeom>
          <a:noFill/>
        </p:spPr>
      </p:pic>
      <p:sp>
        <p:nvSpPr>
          <p:cNvPr id="2" name="灯片编号占位符 1">
            <a:extLst>
              <a:ext uri="{FF2B5EF4-FFF2-40B4-BE49-F238E27FC236}">
                <a16:creationId xmlns:a16="http://schemas.microsoft.com/office/drawing/2014/main" id="{A716A65F-35D3-8E4C-8AC3-FCC24BFCB1F2}"/>
              </a:ext>
            </a:extLst>
          </p:cNvPr>
          <p:cNvSpPr>
            <a:spLocks noGrp="1"/>
          </p:cNvSpPr>
          <p:nvPr>
            <p:ph type="sldNum" sz="quarter" idx="12"/>
          </p:nvPr>
        </p:nvSpPr>
        <p:spPr>
          <a:xfrm>
            <a:off x="5986463" y="4767263"/>
            <a:ext cx="1543050" cy="273844"/>
          </a:xfrm>
        </p:spPr>
        <p:txBody>
          <a:bodyPr vert="horz" lIns="68580" tIns="34290" rIns="68580" bIns="34290" rtlCol="0" anchor="ctr">
            <a:normAutofit/>
          </a:bodyPr>
          <a:lstStyle/>
          <a:p>
            <a:pPr>
              <a:spcAft>
                <a:spcPts val="450"/>
              </a:spcAft>
            </a:pPr>
            <a:fld id="{22308F32-F09A-4344-B65D-3757FEAF56BD}" type="slidenum">
              <a:rPr lang="en-US" altLang="zh-CN" smtClean="0"/>
              <a:pPr>
                <a:spcAft>
                  <a:spcPts val="450"/>
                </a:spcAft>
              </a:pPr>
              <a:t>36</a:t>
            </a:fld>
            <a:endParaRPr lang="en-US" altLang="zh-CN"/>
          </a:p>
        </p:txBody>
      </p:sp>
    </p:spTree>
    <p:extLst>
      <p:ext uri="{BB962C8B-B14F-4D97-AF65-F5344CB8AC3E}">
        <p14:creationId xmlns:p14="http://schemas.microsoft.com/office/powerpoint/2010/main" val="1985963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37</a:t>
            </a:fld>
            <a:endParaRPr lang="zh-CN" altLang="en-US"/>
          </a:p>
        </p:txBody>
      </p:sp>
      <p:pic>
        <p:nvPicPr>
          <p:cNvPr id="3" name="图片 2"/>
          <p:cNvPicPr>
            <a:picLocks noChangeAspect="1"/>
          </p:cNvPicPr>
          <p:nvPr/>
        </p:nvPicPr>
        <p:blipFill>
          <a:blip r:embed="rId2"/>
          <a:stretch>
            <a:fillRect/>
          </a:stretch>
        </p:blipFill>
        <p:spPr>
          <a:xfrm>
            <a:off x="546100" y="558800"/>
            <a:ext cx="8051800" cy="4025900"/>
          </a:xfrm>
          <a:prstGeom prst="rect">
            <a:avLst/>
          </a:prstGeom>
        </p:spPr>
      </p:pic>
    </p:spTree>
    <p:extLst>
      <p:ext uri="{BB962C8B-B14F-4D97-AF65-F5344CB8AC3E}">
        <p14:creationId xmlns:p14="http://schemas.microsoft.com/office/powerpoint/2010/main" val="2854395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E57093F-9835-ED41-8484-AD351AE8B31A}"/>
              </a:ext>
            </a:extLst>
          </p:cNvPr>
          <p:cNvSpPr txBox="1"/>
          <p:nvPr/>
        </p:nvSpPr>
        <p:spPr>
          <a:xfrm>
            <a:off x="2856020" y="1532748"/>
            <a:ext cx="3434171" cy="1523291"/>
          </a:xfrm>
          <a:prstGeom prst="rect">
            <a:avLst/>
          </a:prstGeom>
        </p:spPr>
        <p:txBody>
          <a:bodyPr vert="horz" lIns="68580" tIns="34290" rIns="68580" bIns="34290" rtlCol="0" anchor="b">
            <a:normAutofit/>
          </a:bodyPr>
          <a:lstStyle/>
          <a:p>
            <a:pPr algn="ctr">
              <a:lnSpc>
                <a:spcPct val="90000"/>
              </a:lnSpc>
              <a:spcBef>
                <a:spcPct val="0"/>
              </a:spcBef>
              <a:spcAft>
                <a:spcPts val="450"/>
              </a:spcAft>
            </a:pPr>
            <a:r>
              <a:rPr lang="en-US" altLang="zh-CN" sz="4500" b="1" dirty="0">
                <a:solidFill>
                  <a:srgbClr val="FFFFFF"/>
                </a:solidFill>
                <a:latin typeface="+mj-lt"/>
                <a:ea typeface="+mj-ea"/>
                <a:cs typeface="+mj-cs"/>
              </a:rPr>
              <a:t>7.</a:t>
            </a:r>
            <a:r>
              <a:rPr lang="en-US" altLang="zh-CN" sz="4500" b="1" dirty="0">
                <a:solidFill>
                  <a:srgbClr val="C00000"/>
                </a:solidFill>
                <a:latin typeface="+mj-lt"/>
                <a:ea typeface="+mj-ea"/>
                <a:cs typeface="+mj-cs"/>
              </a:rPr>
              <a:t> </a:t>
            </a:r>
            <a:r>
              <a:rPr lang="zh-CN" altLang="en-US" sz="4500" b="1" dirty="0">
                <a:solidFill>
                  <a:srgbClr val="C00000"/>
                </a:solidFill>
                <a:latin typeface="+mj-lt"/>
                <a:ea typeface="+mj-ea"/>
                <a:cs typeface="+mj-cs"/>
              </a:rPr>
              <a:t>卷积层</a:t>
            </a:r>
          </a:p>
        </p:txBody>
      </p:sp>
      <p:sp>
        <p:nvSpPr>
          <p:cNvPr id="2" name="灯片编号占位符 1">
            <a:extLst>
              <a:ext uri="{FF2B5EF4-FFF2-40B4-BE49-F238E27FC236}">
                <a16:creationId xmlns:a16="http://schemas.microsoft.com/office/drawing/2014/main" id="{A24E6CE0-3BDF-FB40-98FF-E7F939153D1B}"/>
              </a:ext>
            </a:extLst>
          </p:cNvPr>
          <p:cNvSpPr>
            <a:spLocks noGrp="1"/>
          </p:cNvSpPr>
          <p:nvPr>
            <p:ph type="sldNum" sz="quarter" idx="12"/>
          </p:nvPr>
        </p:nvSpPr>
        <p:spPr>
          <a:xfrm>
            <a:off x="7232585" y="4667777"/>
            <a:ext cx="321035" cy="235550"/>
          </a:xfrm>
        </p:spPr>
        <p:txBody>
          <a:bodyPr vert="horz" lIns="68580" tIns="34290" rIns="68580" bIns="34290" rtlCol="0" anchor="ctr">
            <a:normAutofit/>
          </a:bodyPr>
          <a:lstStyle/>
          <a:p>
            <a:pPr>
              <a:spcAft>
                <a:spcPts val="450"/>
              </a:spcAft>
            </a:pPr>
            <a:fld id="{22308F32-F09A-4344-B65D-3757FEAF56BD}" type="slidenum">
              <a:rPr lang="en-US" altLang="zh-CN" sz="675">
                <a:solidFill>
                  <a:srgbClr val="898989"/>
                </a:solidFill>
              </a:rPr>
              <a:pPr>
                <a:spcAft>
                  <a:spcPts val="450"/>
                </a:spcAft>
              </a:pPr>
              <a:t>38</a:t>
            </a:fld>
            <a:endParaRPr lang="en-US" altLang="zh-CN" sz="675">
              <a:solidFill>
                <a:srgbClr val="898989"/>
              </a:solidFill>
            </a:endParaRPr>
          </a:p>
        </p:txBody>
      </p:sp>
    </p:spTree>
    <p:extLst>
      <p:ext uri="{BB962C8B-B14F-4D97-AF65-F5344CB8AC3E}">
        <p14:creationId xmlns:p14="http://schemas.microsoft.com/office/powerpoint/2010/main" val="1325012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662B96D-FBF8-7B4F-A859-30B92A161AFE}"/>
              </a:ext>
            </a:extLst>
          </p:cNvPr>
          <p:cNvSpPr>
            <a:spLocks noGrp="1"/>
          </p:cNvSpPr>
          <p:nvPr>
            <p:ph type="sldNum" sz="quarter" idx="12"/>
          </p:nvPr>
        </p:nvSpPr>
        <p:spPr/>
        <p:txBody>
          <a:bodyPr/>
          <a:lstStyle/>
          <a:p>
            <a:fld id="{22308F32-F09A-4344-B65D-3757FEAF56BD}" type="slidenum">
              <a:rPr lang="zh-CN" altLang="en-US" smtClean="0"/>
              <a:t>39</a:t>
            </a:fld>
            <a:endParaRPr lang="zh-CN" altLang="en-US"/>
          </a:p>
        </p:txBody>
      </p:sp>
      <p:sp>
        <p:nvSpPr>
          <p:cNvPr id="3" name="Rectangle 2">
            <a:extLst>
              <a:ext uri="{FF2B5EF4-FFF2-40B4-BE49-F238E27FC236}">
                <a16:creationId xmlns:a16="http://schemas.microsoft.com/office/drawing/2014/main" id="{A46B822B-FDE2-9F44-B5EF-3A29B301F18D}"/>
              </a:ext>
            </a:extLst>
          </p:cNvPr>
          <p:cNvSpPr>
            <a:spLocks noChangeArrowheads="1"/>
          </p:cNvSpPr>
          <p:nvPr/>
        </p:nvSpPr>
        <p:spPr bwMode="auto">
          <a:xfrm>
            <a:off x="114300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pic>
        <p:nvPicPr>
          <p:cNvPr id="7" name="图片 6">
            <a:extLst>
              <a:ext uri="{FF2B5EF4-FFF2-40B4-BE49-F238E27FC236}">
                <a16:creationId xmlns:a16="http://schemas.microsoft.com/office/drawing/2014/main" id="{6BFB94C0-4944-7548-818F-02F8A6A8673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869" y="661084"/>
            <a:ext cx="5592507" cy="3107612"/>
          </a:xfrm>
          <a:prstGeom prst="rect">
            <a:avLst/>
          </a:prstGeom>
          <a:noFill/>
          <a:ln>
            <a:noFill/>
          </a:ln>
        </p:spPr>
      </p:pic>
      <p:sp>
        <p:nvSpPr>
          <p:cNvPr id="6" name="矩形 5">
            <a:extLst>
              <a:ext uri="{FF2B5EF4-FFF2-40B4-BE49-F238E27FC236}">
                <a16:creationId xmlns:a16="http://schemas.microsoft.com/office/drawing/2014/main" id="{D2FBE95E-3E8C-AB47-8C3A-89D4B4468726}"/>
              </a:ext>
            </a:extLst>
          </p:cNvPr>
          <p:cNvSpPr/>
          <p:nvPr/>
        </p:nvSpPr>
        <p:spPr>
          <a:xfrm>
            <a:off x="3489122" y="4095337"/>
            <a:ext cx="1627369" cy="368371"/>
          </a:xfrm>
          <a:prstGeom prst="rect">
            <a:avLst/>
          </a:prstGeom>
        </p:spPr>
        <p:txBody>
          <a:bodyPr wrap="none">
            <a:spAutoFit/>
          </a:bodyPr>
          <a:lstStyle/>
          <a:p>
            <a:pPr indent="228600" algn="ctr">
              <a:lnSpc>
                <a:spcPct val="150000"/>
              </a:lnSpc>
            </a:pPr>
            <a:r>
              <a:rPr lang="zh-CN" altLang="zh-CN" sz="1350" kern="100" dirty="0">
                <a:latin typeface="Calibri" panose="020F0502020204030204" pitchFamily="34" charset="0"/>
                <a:ea typeface="宋体" panose="02010600030101010101" pitchFamily="2" charset="-122"/>
                <a:cs typeface="Times New Roman" panose="02020603050405020304" pitchFamily="18" charset="0"/>
              </a:rPr>
              <a:t>局部连接示意图</a:t>
            </a:r>
            <a:endParaRPr lang="zh-CN" altLang="zh-CN" sz="105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33703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幻灯片编号占位符 4"/>
          <p:cNvSpPr>
            <a:spLocks noGrp="1"/>
          </p:cNvSpPr>
          <p:nvPr>
            <p:ph type="sldNum" sz="quarter" idx="12"/>
          </p:nvPr>
        </p:nvSpPr>
        <p:spPr/>
        <p:txBody>
          <a:bodyPr/>
          <a:lstStyle/>
          <a:p>
            <a:fld id="{59FDECE3-04E0-41EC-B771-5AB4EF38E9D3}" type="slidenum">
              <a:rPr lang="zh-CN" altLang="en-US" smtClean="0"/>
              <a:pPr/>
              <a:t>4</a:t>
            </a:fld>
            <a:endParaRPr lang="zh-CN" altLang="en-US"/>
          </a:p>
        </p:txBody>
      </p:sp>
      <p:pic>
        <p:nvPicPr>
          <p:cNvPr id="6" name="图片 5"/>
          <p:cNvPicPr>
            <a:picLocks noChangeAspect="1"/>
          </p:cNvPicPr>
          <p:nvPr/>
        </p:nvPicPr>
        <p:blipFill>
          <a:blip r:embed="rId2"/>
          <a:stretch>
            <a:fillRect/>
          </a:stretch>
        </p:blipFill>
        <p:spPr>
          <a:xfrm>
            <a:off x="0" y="1310723"/>
            <a:ext cx="9144000" cy="2522054"/>
          </a:xfrm>
          <a:prstGeom prst="rect">
            <a:avLst/>
          </a:prstGeom>
        </p:spPr>
      </p:pic>
    </p:spTree>
    <p:extLst>
      <p:ext uri="{BB962C8B-B14F-4D97-AF65-F5344CB8AC3E}">
        <p14:creationId xmlns:p14="http://schemas.microsoft.com/office/powerpoint/2010/main" val="3596638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DF2D594-07C2-E144-A54C-F7FCC3AF8711}"/>
              </a:ext>
            </a:extLst>
          </p:cNvPr>
          <p:cNvSpPr>
            <a:spLocks noGrp="1"/>
          </p:cNvSpPr>
          <p:nvPr>
            <p:ph type="sldNum" sz="quarter" idx="12"/>
          </p:nvPr>
        </p:nvSpPr>
        <p:spPr/>
        <p:txBody>
          <a:bodyPr/>
          <a:lstStyle/>
          <a:p>
            <a:fld id="{59FDECE3-04E0-41EC-B771-5AB4EF38E9D3}" type="slidenum">
              <a:rPr lang="zh-CN" altLang="en-US" smtClean="0"/>
              <a:pPr/>
              <a:t>40</a:t>
            </a:fld>
            <a:endParaRPr lang="zh-CN" altLang="en-US"/>
          </a:p>
        </p:txBody>
      </p:sp>
      <p:pic>
        <p:nvPicPr>
          <p:cNvPr id="3" name="图片 2">
            <a:extLst>
              <a:ext uri="{FF2B5EF4-FFF2-40B4-BE49-F238E27FC236}">
                <a16:creationId xmlns:a16="http://schemas.microsoft.com/office/drawing/2014/main" id="{F29F7632-9457-624B-9CC3-65CDF2FC9E3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36684" y="816554"/>
            <a:ext cx="5175575" cy="3015335"/>
          </a:xfrm>
          <a:prstGeom prst="rect">
            <a:avLst/>
          </a:prstGeom>
          <a:noFill/>
          <a:ln>
            <a:noFill/>
          </a:ln>
        </p:spPr>
      </p:pic>
      <p:sp>
        <p:nvSpPr>
          <p:cNvPr id="4" name="矩形 3">
            <a:extLst>
              <a:ext uri="{FF2B5EF4-FFF2-40B4-BE49-F238E27FC236}">
                <a16:creationId xmlns:a16="http://schemas.microsoft.com/office/drawing/2014/main" id="{112CDDE6-80D5-154C-9E5E-7A5451DC9E3D}"/>
              </a:ext>
            </a:extLst>
          </p:cNvPr>
          <p:cNvSpPr/>
          <p:nvPr/>
        </p:nvSpPr>
        <p:spPr>
          <a:xfrm>
            <a:off x="3181234" y="4142280"/>
            <a:ext cx="2781531" cy="369332"/>
          </a:xfrm>
          <a:prstGeom prst="rect">
            <a:avLst/>
          </a:prstGeom>
        </p:spPr>
        <p:txBody>
          <a:bodyPr wrap="none">
            <a:spAutoFit/>
          </a:bodyPr>
          <a:lstStyle/>
          <a:p>
            <a:r>
              <a:rPr lang="zh-CN" altLang="zh-CN" kern="100" dirty="0">
                <a:latin typeface="Times New Roman" panose="02020603050405020304" pitchFamily="18" charset="0"/>
                <a:ea typeface="方正书宋简体"/>
                <a:cs typeface="Times New Roman" panose="02020603050405020304" pitchFamily="18" charset="0"/>
              </a:rPr>
              <a:t>全连接与局部连接示意图</a:t>
            </a:r>
            <a:r>
              <a:rPr lang="zh-CN" altLang="zh-CN" dirty="0"/>
              <a:t> </a:t>
            </a:r>
            <a:endParaRPr lang="zh-CN" altLang="en-US" dirty="0"/>
          </a:p>
        </p:txBody>
      </p:sp>
    </p:spTree>
    <p:extLst>
      <p:ext uri="{BB962C8B-B14F-4D97-AF65-F5344CB8AC3E}">
        <p14:creationId xmlns:p14="http://schemas.microsoft.com/office/powerpoint/2010/main" val="3375174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502308F-A995-DE4C-900B-6E4B770E2396}"/>
              </a:ext>
            </a:extLst>
          </p:cNvPr>
          <p:cNvSpPr>
            <a:spLocks noGrp="1"/>
          </p:cNvSpPr>
          <p:nvPr>
            <p:ph type="sldNum" sz="quarter" idx="12"/>
          </p:nvPr>
        </p:nvSpPr>
        <p:spPr>
          <a:xfrm>
            <a:off x="6589966" y="3669030"/>
            <a:ext cx="941261" cy="754380"/>
          </a:xfrm>
        </p:spPr>
        <p:txBody>
          <a:bodyPr>
            <a:normAutofit/>
          </a:bodyPr>
          <a:lstStyle/>
          <a:p>
            <a:pPr>
              <a:spcAft>
                <a:spcPts val="450"/>
              </a:spcAft>
            </a:pPr>
            <a:fld id="{22308F32-F09A-4344-B65D-3757FEAF56BD}" type="slidenum">
              <a:rPr lang="zh-CN" altLang="en-US" sz="4275">
                <a:solidFill>
                  <a:srgbClr val="FFFFFF"/>
                </a:solidFill>
              </a:rPr>
              <a:pPr>
                <a:spcAft>
                  <a:spcPts val="450"/>
                </a:spcAft>
              </a:pPr>
              <a:t>41</a:t>
            </a:fld>
            <a:endParaRPr lang="zh-CN" altLang="en-US" sz="4275">
              <a:solidFill>
                <a:srgbClr val="FFFFFF"/>
              </a:solidFill>
            </a:endParaRPr>
          </a:p>
        </p:txBody>
      </p:sp>
      <p:sp>
        <p:nvSpPr>
          <p:cNvPr id="4" name="矩形 3">
            <a:extLst>
              <a:ext uri="{FF2B5EF4-FFF2-40B4-BE49-F238E27FC236}">
                <a16:creationId xmlns:a16="http://schemas.microsoft.com/office/drawing/2014/main" id="{DBF3EBF9-546F-1C4E-91F0-E47895E19EAE}"/>
              </a:ext>
            </a:extLst>
          </p:cNvPr>
          <p:cNvSpPr/>
          <p:nvPr/>
        </p:nvSpPr>
        <p:spPr>
          <a:xfrm>
            <a:off x="7272300" y="720090"/>
            <a:ext cx="790601" cy="415498"/>
          </a:xfrm>
          <a:prstGeom prst="rect">
            <a:avLst/>
          </a:prstGeom>
        </p:spPr>
        <p:txBody>
          <a:bodyPr wrap="none">
            <a:spAutoFit/>
          </a:bodyPr>
          <a:lstStyle/>
          <a:p>
            <a:r>
              <a:rPr lang="zh-CN" altLang="zh-CN" sz="2100" kern="100" dirty="0">
                <a:latin typeface="Calibri" panose="020F0502020204030204" pitchFamily="34" charset="0"/>
                <a:ea typeface="宋体" panose="02010600030101010101" pitchFamily="2" charset="-122"/>
                <a:cs typeface="Times New Roman" panose="02020603050405020304" pitchFamily="18" charset="0"/>
              </a:rPr>
              <a:t>步幅</a:t>
            </a:r>
            <a:r>
              <a:rPr lang="zh-CN" altLang="zh-CN" sz="2100" dirty="0"/>
              <a:t> </a:t>
            </a:r>
            <a:endParaRPr lang="zh-CN" altLang="en-US" sz="2100" dirty="0"/>
          </a:p>
        </p:txBody>
      </p:sp>
      <p:pic>
        <p:nvPicPr>
          <p:cNvPr id="9" name="图片 8">
            <a:extLst>
              <a:ext uri="{FF2B5EF4-FFF2-40B4-BE49-F238E27FC236}">
                <a16:creationId xmlns:a16="http://schemas.microsoft.com/office/drawing/2014/main" id="{C3402912-8569-A649-9D73-5C2B70D1BD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4778" y="1049580"/>
            <a:ext cx="6705746" cy="3044340"/>
          </a:xfrm>
          <a:prstGeom prst="rect">
            <a:avLst/>
          </a:prstGeom>
          <a:noFill/>
          <a:ln>
            <a:noFill/>
          </a:ln>
        </p:spPr>
      </p:pic>
    </p:spTree>
    <p:extLst>
      <p:ext uri="{BB962C8B-B14F-4D97-AF65-F5344CB8AC3E}">
        <p14:creationId xmlns:p14="http://schemas.microsoft.com/office/powerpoint/2010/main" val="1009228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22A34B5-2F89-BA42-928B-73C079561141}"/>
              </a:ext>
            </a:extLst>
          </p:cNvPr>
          <p:cNvSpPr>
            <a:spLocks noGrp="1"/>
          </p:cNvSpPr>
          <p:nvPr>
            <p:ph type="sldNum" sz="quarter" idx="12"/>
          </p:nvPr>
        </p:nvSpPr>
        <p:spPr/>
        <p:txBody>
          <a:bodyPr/>
          <a:lstStyle/>
          <a:p>
            <a:fld id="{22308F32-F09A-4344-B65D-3757FEAF56BD}" type="slidenum">
              <a:rPr lang="zh-CN" altLang="en-US" smtClean="0"/>
              <a:t>42</a:t>
            </a:fld>
            <a:endParaRPr lang="zh-CN" altLang="en-US"/>
          </a:p>
        </p:txBody>
      </p:sp>
      <p:sp>
        <p:nvSpPr>
          <p:cNvPr id="3" name="Rectangle 2">
            <a:extLst>
              <a:ext uri="{FF2B5EF4-FFF2-40B4-BE49-F238E27FC236}">
                <a16:creationId xmlns:a16="http://schemas.microsoft.com/office/drawing/2014/main" id="{766198B8-7A29-4745-8E30-461DA41B55B7}"/>
              </a:ext>
            </a:extLst>
          </p:cNvPr>
          <p:cNvSpPr>
            <a:spLocks noChangeArrowheads="1"/>
          </p:cNvSpPr>
          <p:nvPr/>
        </p:nvSpPr>
        <p:spPr bwMode="auto">
          <a:xfrm>
            <a:off x="3706739" y="216886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4" name="对象 3">
            <a:extLst>
              <a:ext uri="{FF2B5EF4-FFF2-40B4-BE49-F238E27FC236}">
                <a16:creationId xmlns:a16="http://schemas.microsoft.com/office/drawing/2014/main" id="{93831F1C-A510-844B-B079-E948A4E53DB8}"/>
              </a:ext>
            </a:extLst>
          </p:cNvPr>
          <p:cNvGraphicFramePr>
            <a:graphicFrameLocks noChangeAspect="1"/>
          </p:cNvGraphicFramePr>
          <p:nvPr>
            <p:extLst>
              <p:ext uri="{D42A27DB-BD31-4B8C-83A1-F6EECF244321}">
                <p14:modId xmlns:p14="http://schemas.microsoft.com/office/powerpoint/2010/main" val="1786445068"/>
              </p:ext>
            </p:extLst>
          </p:nvPr>
        </p:nvGraphicFramePr>
        <p:xfrm>
          <a:off x="5707299" y="728365"/>
          <a:ext cx="2800484" cy="950623"/>
        </p:xfrm>
        <a:graphic>
          <a:graphicData uri="http://schemas.openxmlformats.org/presentationml/2006/ole">
            <mc:AlternateContent xmlns:mc="http://schemas.openxmlformats.org/markup-compatibility/2006">
              <mc:Choice xmlns:v="urn:schemas-microsoft-com:vml" Requires="v">
                <p:oleObj spid="_x0000_s4135" r:id="rId3" imgW="1371600" imgH="457200" progId="Equation.DSMT4">
                  <p:embed/>
                </p:oleObj>
              </mc:Choice>
              <mc:Fallback>
                <p:oleObj r:id="rId3" imgW="1371600" imgH="457200" progId="Equation.DSMT4">
                  <p:embed/>
                  <p:pic>
                    <p:nvPicPr>
                      <p:cNvPr id="4" name="对象 3">
                        <a:extLst>
                          <a:ext uri="{FF2B5EF4-FFF2-40B4-BE49-F238E27FC236}">
                            <a16:creationId xmlns:a16="http://schemas.microsoft.com/office/drawing/2014/main" id="{93831F1C-A510-844B-B079-E948A4E53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299" y="728365"/>
                        <a:ext cx="2800484" cy="950623"/>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0113EA02-B0DD-034B-8073-BD554FA1F873}"/>
              </a:ext>
            </a:extLst>
          </p:cNvPr>
          <p:cNvSpPr/>
          <p:nvPr/>
        </p:nvSpPr>
        <p:spPr>
          <a:xfrm>
            <a:off x="251520" y="180952"/>
            <a:ext cx="2483372" cy="461665"/>
          </a:xfrm>
          <a:prstGeom prst="rect">
            <a:avLst/>
          </a:prstGeom>
        </p:spPr>
        <p:txBody>
          <a:bodyPr wrap="none">
            <a:spAutoFit/>
          </a:bodyPr>
          <a:lstStyle/>
          <a:p>
            <a:r>
              <a:rPr lang="en-US" altLang="zh-CN" sz="2400" kern="100" dirty="0">
                <a:solidFill>
                  <a:srgbClr val="C00000"/>
                </a:solidFill>
                <a:latin typeface="Times New Roman" panose="02020603050405020304" pitchFamily="18" charset="0"/>
                <a:ea typeface="宋体" panose="02010600030101010101" pitchFamily="2" charset="-122"/>
              </a:rPr>
              <a:t>padding</a:t>
            </a:r>
            <a:r>
              <a:rPr lang="zh-CN" altLang="en-US" sz="2400" kern="100" dirty="0">
                <a:solidFill>
                  <a:srgbClr val="C00000"/>
                </a:solidFill>
                <a:latin typeface="Times New Roman" panose="02020603050405020304" pitchFamily="18" charset="0"/>
                <a:ea typeface="宋体" panose="02010600030101010101" pitchFamily="2" charset="-122"/>
              </a:rPr>
              <a:t>（填充）</a:t>
            </a:r>
            <a:r>
              <a:rPr lang="en-US" altLang="zh-CN" sz="2400" kern="100" dirty="0">
                <a:solidFill>
                  <a:srgbClr val="C00000"/>
                </a:solidFill>
                <a:latin typeface="Times New Roman" panose="02020603050405020304" pitchFamily="18" charset="0"/>
                <a:ea typeface="宋体" panose="02010600030101010101" pitchFamily="2" charset="-122"/>
              </a:rPr>
              <a:t> </a:t>
            </a:r>
            <a:endParaRPr lang="zh-CN" altLang="en-US" sz="2400" dirty="0">
              <a:solidFill>
                <a:srgbClr val="C00000"/>
              </a:solidFill>
            </a:endParaRPr>
          </a:p>
        </p:txBody>
      </p:sp>
      <p:pic>
        <p:nvPicPr>
          <p:cNvPr id="6" name="图片 5">
            <a:extLst>
              <a:ext uri="{FF2B5EF4-FFF2-40B4-BE49-F238E27FC236}">
                <a16:creationId xmlns:a16="http://schemas.microsoft.com/office/drawing/2014/main" id="{74124B96-6101-854C-A126-2A62C69A2DD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71599" y="771550"/>
            <a:ext cx="4095455" cy="3960440"/>
          </a:xfrm>
          <a:prstGeom prst="rect">
            <a:avLst/>
          </a:prstGeom>
          <a:noFill/>
          <a:ln>
            <a:noFill/>
          </a:ln>
        </p:spPr>
      </p:pic>
      <p:sp>
        <p:nvSpPr>
          <p:cNvPr id="7" name="矩形 6">
            <a:extLst>
              <a:ext uri="{FF2B5EF4-FFF2-40B4-BE49-F238E27FC236}">
                <a16:creationId xmlns:a16="http://schemas.microsoft.com/office/drawing/2014/main" id="{FBB132E6-7DC5-5F4D-9778-4817C26C2C2C}"/>
              </a:ext>
            </a:extLst>
          </p:cNvPr>
          <p:cNvSpPr/>
          <p:nvPr/>
        </p:nvSpPr>
        <p:spPr>
          <a:xfrm>
            <a:off x="5382090" y="3291830"/>
            <a:ext cx="2146742" cy="368371"/>
          </a:xfrm>
          <a:prstGeom prst="rect">
            <a:avLst/>
          </a:prstGeom>
        </p:spPr>
        <p:txBody>
          <a:bodyPr wrap="none">
            <a:spAutoFit/>
          </a:bodyPr>
          <a:lstStyle/>
          <a:p>
            <a:pPr indent="228600" algn="ctr">
              <a:lnSpc>
                <a:spcPct val="150000"/>
              </a:lnSpc>
            </a:pPr>
            <a:r>
              <a:rPr lang="zh-CN" altLang="zh-CN" sz="1350" kern="100" dirty="0">
                <a:latin typeface="Calibri" panose="020F0502020204030204" pitchFamily="34" charset="0"/>
                <a:ea typeface="宋体" panose="02010600030101010101" pitchFamily="2" charset="-122"/>
                <a:cs typeface="Times New Roman" panose="02020603050405020304" pitchFamily="18" charset="0"/>
              </a:rPr>
              <a:t>在输入矩阵边界处补零</a:t>
            </a:r>
            <a:endParaRPr lang="zh-CN" altLang="zh-CN" sz="105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65419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02E5B4-FD17-134D-8403-D79CF6920323}"/>
              </a:ext>
            </a:extLst>
          </p:cNvPr>
          <p:cNvPicPr>
            <a:picLocks noChangeAspect="1"/>
          </p:cNvPicPr>
          <p:nvPr/>
        </p:nvPicPr>
        <p:blipFill>
          <a:blip r:embed="rId2"/>
          <a:stretch>
            <a:fillRect/>
          </a:stretch>
        </p:blipFill>
        <p:spPr>
          <a:xfrm>
            <a:off x="1504951" y="1214580"/>
            <a:ext cx="6134099" cy="2714339"/>
          </a:xfrm>
          <a:prstGeom prst="rect">
            <a:avLst/>
          </a:prstGeom>
        </p:spPr>
      </p:pic>
      <p:sp>
        <p:nvSpPr>
          <p:cNvPr id="2" name="灯片编号占位符 1">
            <a:extLst>
              <a:ext uri="{FF2B5EF4-FFF2-40B4-BE49-F238E27FC236}">
                <a16:creationId xmlns:a16="http://schemas.microsoft.com/office/drawing/2014/main" id="{C6FA3F86-C4C2-2342-A3E6-F1F18FD65923}"/>
              </a:ext>
            </a:extLst>
          </p:cNvPr>
          <p:cNvSpPr>
            <a:spLocks noGrp="1"/>
          </p:cNvSpPr>
          <p:nvPr>
            <p:ph type="sldNum" sz="quarter" idx="12"/>
          </p:nvPr>
        </p:nvSpPr>
        <p:spPr>
          <a:xfrm>
            <a:off x="5986463" y="4767263"/>
            <a:ext cx="1543050" cy="273844"/>
          </a:xfrm>
        </p:spPr>
        <p:txBody>
          <a:bodyPr>
            <a:normAutofit lnSpcReduction="10000"/>
          </a:bodyPr>
          <a:lstStyle/>
          <a:p>
            <a:pPr>
              <a:spcAft>
                <a:spcPts val="450"/>
              </a:spcAft>
            </a:pPr>
            <a:fld id="{22308F32-F09A-4344-B65D-3757FEAF56BD}" type="slidenum">
              <a:rPr lang="zh-CN" altLang="en-US" smtClean="0"/>
              <a:pPr>
                <a:spcAft>
                  <a:spcPts val="450"/>
                </a:spcAft>
              </a:pPr>
              <a:t>43</a:t>
            </a:fld>
            <a:endParaRPr lang="zh-CN" altLang="en-US"/>
          </a:p>
        </p:txBody>
      </p:sp>
    </p:spTree>
    <p:extLst>
      <p:ext uri="{BB962C8B-B14F-4D97-AF65-F5344CB8AC3E}">
        <p14:creationId xmlns:p14="http://schemas.microsoft.com/office/powerpoint/2010/main" val="4204118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40A62E-421B-3042-8608-92AFBAB4B650}"/>
              </a:ext>
            </a:extLst>
          </p:cNvPr>
          <p:cNvSpPr>
            <a:spLocks noGrp="1"/>
          </p:cNvSpPr>
          <p:nvPr>
            <p:ph type="sldNum" sz="quarter" idx="12"/>
          </p:nvPr>
        </p:nvSpPr>
        <p:spPr/>
        <p:txBody>
          <a:bodyPr/>
          <a:lstStyle/>
          <a:p>
            <a:fld id="{59FDECE3-04E0-41EC-B771-5AB4EF38E9D3}" type="slidenum">
              <a:rPr lang="zh-CN" altLang="en-US" smtClean="0"/>
              <a:pPr/>
              <a:t>44</a:t>
            </a:fld>
            <a:endParaRPr lang="zh-CN" altLang="en-US"/>
          </a:p>
        </p:txBody>
      </p:sp>
      <p:pic>
        <p:nvPicPr>
          <p:cNvPr id="3" name="图片 2">
            <a:extLst>
              <a:ext uri="{FF2B5EF4-FFF2-40B4-BE49-F238E27FC236}">
                <a16:creationId xmlns:a16="http://schemas.microsoft.com/office/drawing/2014/main" id="{E5B0E280-9853-6D49-89E3-3262C251F9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71600" y="501519"/>
            <a:ext cx="4815535" cy="4005445"/>
          </a:xfrm>
          <a:prstGeom prst="rect">
            <a:avLst/>
          </a:prstGeom>
          <a:noFill/>
          <a:ln>
            <a:noFill/>
          </a:ln>
        </p:spPr>
      </p:pic>
      <p:sp>
        <p:nvSpPr>
          <p:cNvPr id="4" name="矩形 3">
            <a:extLst>
              <a:ext uri="{FF2B5EF4-FFF2-40B4-BE49-F238E27FC236}">
                <a16:creationId xmlns:a16="http://schemas.microsoft.com/office/drawing/2014/main" id="{303FF986-23BA-6447-99ED-B3E760BD2E4A}"/>
              </a:ext>
            </a:extLst>
          </p:cNvPr>
          <p:cNvSpPr/>
          <p:nvPr/>
        </p:nvSpPr>
        <p:spPr>
          <a:xfrm>
            <a:off x="4031940" y="4486682"/>
            <a:ext cx="3820277" cy="310598"/>
          </a:xfrm>
          <a:prstGeom prst="rect">
            <a:avLst/>
          </a:prstGeom>
        </p:spPr>
        <p:txBody>
          <a:bodyPr wrap="none">
            <a:spAutoFit/>
          </a:bodyPr>
          <a:lstStyle/>
          <a:p>
            <a:pPr indent="171450" algn="just">
              <a:lnSpc>
                <a:spcPts val="1650"/>
              </a:lnSpc>
              <a:spcBef>
                <a:spcPts val="800"/>
              </a:spcBef>
              <a:spcAft>
                <a:spcPts val="1000"/>
              </a:spcAft>
            </a:pPr>
            <a:r>
              <a:rPr lang="zh-CN" altLang="zh-CN" kern="100" dirty="0">
                <a:solidFill>
                  <a:srgbClr val="4774C5"/>
                </a:solidFill>
                <a:latin typeface="Times New Roman" panose="02020603050405020304" pitchFamily="18" charset="0"/>
                <a:ea typeface="方正楷体_GBK"/>
                <a:cs typeface="Times New Roman" panose="02020603050405020304" pitchFamily="18" charset="0"/>
              </a:rPr>
              <a:t>在等大填充模式下填充零的示意图</a:t>
            </a:r>
            <a:endParaRPr lang="zh-CN" altLang="zh-CN" kern="100" dirty="0">
              <a:solidFill>
                <a:srgbClr val="4774C5"/>
              </a:solidFill>
              <a:latin typeface="Times New Roman" panose="02020603050405020304" pitchFamily="18" charset="0"/>
              <a:ea typeface="方正楷体_GBK"/>
            </a:endParaRPr>
          </a:p>
        </p:txBody>
      </p:sp>
    </p:spTree>
    <p:extLst>
      <p:ext uri="{BB962C8B-B14F-4D97-AF65-F5344CB8AC3E}">
        <p14:creationId xmlns:p14="http://schemas.microsoft.com/office/powerpoint/2010/main" val="2625285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31E1427-5137-D641-BF0A-C73AB72E77BC}"/>
              </a:ext>
            </a:extLst>
          </p:cNvPr>
          <p:cNvSpPr/>
          <p:nvPr/>
        </p:nvSpPr>
        <p:spPr>
          <a:xfrm>
            <a:off x="1456050" y="482600"/>
            <a:ext cx="6306145" cy="558627"/>
          </a:xfrm>
          <a:prstGeom prst="rect">
            <a:avLst/>
          </a:prstGeom>
        </p:spPr>
        <p:txBody>
          <a:bodyPr vert="horz" lIns="68580" tIns="34290" rIns="68580" bIns="34290" rtlCol="0" anchor="ctr">
            <a:normAutofit/>
          </a:bodyPr>
          <a:lstStyle/>
          <a:p>
            <a:pPr algn="ctr">
              <a:lnSpc>
                <a:spcPct val="90000"/>
              </a:lnSpc>
              <a:spcBef>
                <a:spcPct val="0"/>
              </a:spcBef>
              <a:spcAft>
                <a:spcPts val="450"/>
              </a:spcAft>
            </a:pPr>
            <a:r>
              <a:rPr lang="zh-CN" altLang="en-US" sz="2100" dirty="0">
                <a:solidFill>
                  <a:schemeClr val="bg1"/>
                </a:solidFill>
                <a:latin typeface="+mj-lt"/>
                <a:ea typeface="+mj-ea"/>
                <a:cs typeface="+mj-cs"/>
              </a:rPr>
              <a:t>图</a:t>
            </a:r>
            <a:r>
              <a:rPr lang="en-US" altLang="zh-CN" sz="2100" dirty="0">
                <a:solidFill>
                  <a:schemeClr val="bg1"/>
                </a:solidFill>
                <a:latin typeface="+mj-lt"/>
                <a:ea typeface="+mj-ea"/>
                <a:cs typeface="+mj-cs"/>
              </a:rPr>
              <a:t>7-13 </a:t>
            </a:r>
            <a:r>
              <a:rPr lang="zh-CN" altLang="en-US" sz="2100" dirty="0">
                <a:solidFill>
                  <a:schemeClr val="bg1"/>
                </a:solidFill>
                <a:latin typeface="+mj-lt"/>
                <a:ea typeface="+mj-ea"/>
                <a:cs typeface="+mj-cs"/>
              </a:rPr>
              <a:t>权值共享示意图</a:t>
            </a:r>
            <a:endParaRPr lang="en-US" altLang="zh-CN" sz="2100" dirty="0">
              <a:solidFill>
                <a:schemeClr val="bg1"/>
              </a:solidFill>
              <a:latin typeface="+mj-lt"/>
              <a:ea typeface="+mj-ea"/>
              <a:cs typeface="+mj-cs"/>
            </a:endParaRPr>
          </a:p>
        </p:txBody>
      </p:sp>
      <p:pic>
        <p:nvPicPr>
          <p:cNvPr id="3" name="图片 2">
            <a:extLst>
              <a:ext uri="{FF2B5EF4-FFF2-40B4-BE49-F238E27FC236}">
                <a16:creationId xmlns:a16="http://schemas.microsoft.com/office/drawing/2014/main" id="{5D4CCAB4-113C-744B-972B-6A17A03FD9B0}"/>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357683" y="482601"/>
            <a:ext cx="4599582" cy="3736974"/>
          </a:xfrm>
          <a:prstGeom prst="rect">
            <a:avLst/>
          </a:prstGeom>
          <a:noFill/>
        </p:spPr>
      </p:pic>
      <p:sp>
        <p:nvSpPr>
          <p:cNvPr id="2" name="灯片编号占位符 1">
            <a:extLst>
              <a:ext uri="{FF2B5EF4-FFF2-40B4-BE49-F238E27FC236}">
                <a16:creationId xmlns:a16="http://schemas.microsoft.com/office/drawing/2014/main" id="{8FB367F3-BEA8-BA43-9C14-634B5C36D2D2}"/>
              </a:ext>
            </a:extLst>
          </p:cNvPr>
          <p:cNvSpPr>
            <a:spLocks noGrp="1"/>
          </p:cNvSpPr>
          <p:nvPr>
            <p:ph type="sldNum" sz="quarter" idx="12"/>
          </p:nvPr>
        </p:nvSpPr>
        <p:spPr>
          <a:xfrm>
            <a:off x="5986463" y="4767263"/>
            <a:ext cx="1543050" cy="273844"/>
          </a:xfrm>
        </p:spPr>
        <p:txBody>
          <a:bodyPr vert="horz" lIns="68580" tIns="34290" rIns="68580" bIns="34290" rtlCol="0" anchor="ctr">
            <a:normAutofit/>
          </a:bodyPr>
          <a:lstStyle/>
          <a:p>
            <a:pPr>
              <a:spcAft>
                <a:spcPts val="450"/>
              </a:spcAft>
            </a:pPr>
            <a:fld id="{22308F32-F09A-4344-B65D-3757FEAF56BD}" type="slidenum">
              <a:rPr lang="en-US" altLang="zh-CN" smtClean="0"/>
              <a:pPr>
                <a:spcAft>
                  <a:spcPts val="450"/>
                </a:spcAft>
              </a:pPr>
              <a:t>45</a:t>
            </a:fld>
            <a:endParaRPr lang="en-US" altLang="zh-CN"/>
          </a:p>
        </p:txBody>
      </p:sp>
      <p:sp>
        <p:nvSpPr>
          <p:cNvPr id="5" name="Rectangle 2">
            <a:extLst>
              <a:ext uri="{FF2B5EF4-FFF2-40B4-BE49-F238E27FC236}">
                <a16:creationId xmlns:a16="http://schemas.microsoft.com/office/drawing/2014/main" id="{C1F6C597-FF3B-2741-A70D-231B4721571B}"/>
              </a:ext>
            </a:extLst>
          </p:cNvPr>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6" name="对象 5">
            <a:extLst>
              <a:ext uri="{FF2B5EF4-FFF2-40B4-BE49-F238E27FC236}">
                <a16:creationId xmlns:a16="http://schemas.microsoft.com/office/drawing/2014/main" id="{E1427207-95A6-DC4F-8D3C-5AB8F528CEE7}"/>
              </a:ext>
            </a:extLst>
          </p:cNvPr>
          <p:cNvGraphicFramePr>
            <a:graphicFrameLocks noChangeAspect="1"/>
          </p:cNvGraphicFramePr>
          <p:nvPr/>
        </p:nvGraphicFramePr>
        <p:xfrm>
          <a:off x="4939693" y="3726036"/>
          <a:ext cx="2783174" cy="722050"/>
        </p:xfrm>
        <a:graphic>
          <a:graphicData uri="http://schemas.openxmlformats.org/presentationml/2006/ole">
            <mc:AlternateContent xmlns:mc="http://schemas.openxmlformats.org/markup-compatibility/2006">
              <mc:Choice xmlns:v="urn:schemas-microsoft-com:vml" Requires="v">
                <p:oleObj spid="_x0000_s5159" r:id="rId4" imgW="2692400" imgH="685800" progId="Equation.DSMT4">
                  <p:embed/>
                </p:oleObj>
              </mc:Choice>
              <mc:Fallback>
                <p:oleObj r:id="rId4" imgW="2692400" imgH="685800" progId="Equation.DSMT4">
                  <p:embed/>
                  <p:pic>
                    <p:nvPicPr>
                      <p:cNvPr id="6" name="对象 5">
                        <a:extLst>
                          <a:ext uri="{FF2B5EF4-FFF2-40B4-BE49-F238E27FC236}">
                            <a16:creationId xmlns:a16="http://schemas.microsoft.com/office/drawing/2014/main" id="{E1427207-95A6-DC4F-8D3C-5AB8F528CE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9693" y="3726036"/>
                        <a:ext cx="2783174" cy="722050"/>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A3C02F8A-8C56-CC41-820D-29C5EB564404}"/>
              </a:ext>
            </a:extLst>
          </p:cNvPr>
          <p:cNvSpPr/>
          <p:nvPr/>
        </p:nvSpPr>
        <p:spPr>
          <a:xfrm>
            <a:off x="476545" y="396986"/>
            <a:ext cx="1165704" cy="369332"/>
          </a:xfrm>
          <a:prstGeom prst="rect">
            <a:avLst/>
          </a:prstGeom>
        </p:spPr>
        <p:txBody>
          <a:bodyPr wrap="none">
            <a:spAutoFit/>
          </a:bodyPr>
          <a:lstStyle/>
          <a:p>
            <a:r>
              <a:rPr lang="zh-CN" altLang="zh-CN" kern="100" dirty="0">
                <a:latin typeface="Times New Roman" panose="02020603050405020304" pitchFamily="18" charset="0"/>
                <a:ea typeface="方正书宋简体"/>
                <a:cs typeface="Times New Roman" panose="02020603050405020304" pitchFamily="18" charset="0"/>
              </a:rPr>
              <a:t>权值共享</a:t>
            </a:r>
            <a:r>
              <a:rPr lang="zh-CN" altLang="zh-CN" dirty="0"/>
              <a:t> </a:t>
            </a:r>
            <a:endParaRPr lang="zh-CN" altLang="en-US" dirty="0"/>
          </a:p>
        </p:txBody>
      </p:sp>
    </p:spTree>
    <p:extLst>
      <p:ext uri="{BB962C8B-B14F-4D97-AF65-F5344CB8AC3E}">
        <p14:creationId xmlns:p14="http://schemas.microsoft.com/office/powerpoint/2010/main" val="22169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FAD8B45-F777-D544-8FF1-68B9A432769D}"/>
              </a:ext>
            </a:extLst>
          </p:cNvPr>
          <p:cNvSpPr txBox="1"/>
          <p:nvPr/>
        </p:nvSpPr>
        <p:spPr>
          <a:xfrm>
            <a:off x="5341845" y="1337969"/>
            <a:ext cx="2299110" cy="2166836"/>
          </a:xfrm>
          <a:prstGeom prst="rect">
            <a:avLst/>
          </a:prstGeom>
        </p:spPr>
        <p:txBody>
          <a:bodyPr vert="horz" lIns="68580" tIns="34290" rIns="68580" bIns="34290" rtlCol="0" anchor="b">
            <a:normAutofit/>
          </a:bodyPr>
          <a:lstStyle/>
          <a:p>
            <a:pPr>
              <a:lnSpc>
                <a:spcPct val="90000"/>
              </a:lnSpc>
              <a:spcBef>
                <a:spcPct val="0"/>
              </a:spcBef>
              <a:spcAft>
                <a:spcPts val="450"/>
              </a:spcAft>
            </a:pPr>
            <a:r>
              <a:rPr lang="en-US" altLang="zh-CN" sz="3525" b="1" dirty="0">
                <a:latin typeface="+mj-lt"/>
                <a:ea typeface="+mj-ea"/>
                <a:cs typeface="+mj-cs"/>
              </a:rPr>
              <a:t>7.6</a:t>
            </a:r>
            <a:r>
              <a:rPr lang="zh-CN" altLang="en-US" sz="3525" b="1" dirty="0">
                <a:latin typeface="+mj-lt"/>
                <a:ea typeface="+mj-ea"/>
                <a:cs typeface="+mj-cs"/>
              </a:rPr>
              <a:t> 非线性激活层</a:t>
            </a:r>
          </a:p>
        </p:txBody>
      </p:sp>
      <p:pic>
        <p:nvPicPr>
          <p:cNvPr id="5" name="Picture 4">
            <a:extLst>
              <a:ext uri="{FF2B5EF4-FFF2-40B4-BE49-F238E27FC236}">
                <a16:creationId xmlns:a16="http://schemas.microsoft.com/office/drawing/2014/main" id="{A83F89FD-33B5-4F94-9415-E7EF55EDB7BA}"/>
              </a:ext>
            </a:extLst>
          </p:cNvPr>
          <p:cNvPicPr>
            <a:picLocks noChangeAspect="1"/>
          </p:cNvPicPr>
          <p:nvPr/>
        </p:nvPicPr>
        <p:blipFill rotWithShape="1">
          <a:blip r:embed="rId2"/>
          <a:srcRect l="21652" r="27040" b="-1"/>
          <a:stretch/>
        </p:blipFill>
        <p:spPr>
          <a:xfrm>
            <a:off x="1143015" y="7"/>
            <a:ext cx="3953514" cy="5143493"/>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灯片编号占位符 1">
            <a:extLst>
              <a:ext uri="{FF2B5EF4-FFF2-40B4-BE49-F238E27FC236}">
                <a16:creationId xmlns:a16="http://schemas.microsoft.com/office/drawing/2014/main" id="{B227B28B-5A0D-2B4C-8F15-78E36C5F5A04}"/>
              </a:ext>
            </a:extLst>
          </p:cNvPr>
          <p:cNvSpPr>
            <a:spLocks noGrp="1"/>
          </p:cNvSpPr>
          <p:nvPr>
            <p:ph type="sldNum" sz="quarter" idx="12"/>
          </p:nvPr>
        </p:nvSpPr>
        <p:spPr>
          <a:xfrm>
            <a:off x="7332345" y="452628"/>
            <a:ext cx="308610" cy="411480"/>
          </a:xfrm>
          <a:prstGeom prst="ellipse">
            <a:avLst/>
          </a:prstGeom>
          <a:solidFill>
            <a:srgbClr val="7F7F7F"/>
          </a:solidFill>
        </p:spPr>
        <p:txBody>
          <a:bodyPr vert="horz" lIns="68580" tIns="34290" rIns="68580" bIns="34290" rtlCol="0" anchor="ctr">
            <a:normAutofit fontScale="92500" lnSpcReduction="20000"/>
          </a:bodyPr>
          <a:lstStyle/>
          <a:p>
            <a:pPr algn="ctr">
              <a:spcAft>
                <a:spcPts val="450"/>
              </a:spcAft>
              <a:defRPr/>
            </a:pPr>
            <a:fld id="{22308F32-F09A-4344-B65D-3757FEAF56BD}" type="slidenum">
              <a:rPr lang="en-US" altLang="zh-CN" sz="975">
                <a:solidFill>
                  <a:srgbClr val="FFFFFF"/>
                </a:solidFill>
                <a:latin typeface="Calibri" panose="020F0502020204030204"/>
              </a:rPr>
              <a:pPr algn="ctr">
                <a:spcAft>
                  <a:spcPts val="450"/>
                </a:spcAft>
                <a:defRPr/>
              </a:pPr>
              <a:t>46</a:t>
            </a:fld>
            <a:endParaRPr lang="en-US" altLang="zh-CN" sz="975">
              <a:solidFill>
                <a:srgbClr val="FFFFFF"/>
              </a:solidFill>
              <a:latin typeface="Calibri" panose="020F0502020204030204"/>
            </a:endParaRPr>
          </a:p>
        </p:txBody>
      </p:sp>
    </p:spTree>
    <p:extLst>
      <p:ext uri="{BB962C8B-B14F-4D97-AF65-F5344CB8AC3E}">
        <p14:creationId xmlns:p14="http://schemas.microsoft.com/office/powerpoint/2010/main" val="1825131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0A77F85-DFCC-4E42-BA11-5963090C8231}"/>
              </a:ext>
            </a:extLst>
          </p:cNvPr>
          <p:cNvPicPr>
            <a:picLocks noChangeAspect="1"/>
          </p:cNvPicPr>
          <p:nvPr/>
        </p:nvPicPr>
        <p:blipFill>
          <a:blip r:embed="rId2"/>
          <a:stretch>
            <a:fillRect/>
          </a:stretch>
        </p:blipFill>
        <p:spPr>
          <a:xfrm>
            <a:off x="733425" y="186485"/>
            <a:ext cx="7881472" cy="3960440"/>
          </a:xfrm>
          <a:prstGeom prst="rect">
            <a:avLst/>
          </a:prstGeom>
          <a:ln>
            <a:noFill/>
          </a:ln>
        </p:spPr>
      </p:pic>
      <p:sp>
        <p:nvSpPr>
          <p:cNvPr id="13" name="文本框 12">
            <a:extLst>
              <a:ext uri="{FF2B5EF4-FFF2-40B4-BE49-F238E27FC236}">
                <a16:creationId xmlns:a16="http://schemas.microsoft.com/office/drawing/2014/main" id="{8C3C5551-7E07-A34D-AB17-42135F72A4F1}"/>
              </a:ext>
            </a:extLst>
          </p:cNvPr>
          <p:cNvSpPr txBox="1"/>
          <p:nvPr/>
        </p:nvSpPr>
        <p:spPr>
          <a:xfrm>
            <a:off x="2041499" y="4361618"/>
            <a:ext cx="4428858" cy="300082"/>
          </a:xfrm>
          <a:prstGeom prst="rect">
            <a:avLst/>
          </a:prstGeom>
          <a:noFill/>
        </p:spPr>
        <p:txBody>
          <a:bodyPr wrap="square" rtlCol="0">
            <a:spAutoFit/>
          </a:bodyPr>
          <a:lstStyle/>
          <a:p>
            <a:r>
              <a:rPr kumimoji="1" lang="zh-CN" altLang="en-US" sz="1350" dirty="0"/>
              <a:t>激活层：非线性变换</a:t>
            </a:r>
            <a:r>
              <a:rPr kumimoji="1" lang="en-US" altLang="zh-CN" sz="1350" dirty="0">
                <a:sym typeface="Wingdings" pitchFamily="2" charset="2"/>
              </a:rPr>
              <a:t></a:t>
            </a:r>
            <a:r>
              <a:rPr kumimoji="1" lang="zh-CN" altLang="en-US" sz="1350" dirty="0">
                <a:sym typeface="Wingdings" pitchFamily="2" charset="2"/>
              </a:rPr>
              <a:t>提升神经网络的表达能力</a:t>
            </a:r>
            <a:endParaRPr kumimoji="1" lang="zh-CN" altLang="en-US" sz="1350" dirty="0"/>
          </a:p>
        </p:txBody>
      </p:sp>
    </p:spTree>
    <p:extLst>
      <p:ext uri="{BB962C8B-B14F-4D97-AF65-F5344CB8AC3E}">
        <p14:creationId xmlns:p14="http://schemas.microsoft.com/office/powerpoint/2010/main" val="809045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48</a:t>
            </a:fld>
            <a:endParaRPr lang="zh-CN" altLang="en-US"/>
          </a:p>
        </p:txBody>
      </p:sp>
      <p:pic>
        <p:nvPicPr>
          <p:cNvPr id="7170" name="Picture 2" descr="https://cdn-images-1.medium.com/max/1600/1*rIiBaH5IMVPaE5BM-n7VZ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655" y="141919"/>
            <a:ext cx="6165685" cy="4807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702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447E05-B25D-4243-B590-19F9F535D1E2}"/>
              </a:ext>
            </a:extLst>
          </p:cNvPr>
          <p:cNvSpPr txBox="1"/>
          <p:nvPr/>
        </p:nvSpPr>
        <p:spPr>
          <a:xfrm>
            <a:off x="5072355" y="755780"/>
            <a:ext cx="2394176" cy="3389321"/>
          </a:xfrm>
          <a:prstGeom prst="rect">
            <a:avLst/>
          </a:prstGeom>
        </p:spPr>
        <p:txBody>
          <a:bodyPr vert="horz" lIns="68580" tIns="34290" rIns="68580" bIns="34290" rtlCol="0" anchor="ctr">
            <a:normAutofit/>
          </a:bodyPr>
          <a:lstStyle/>
          <a:p>
            <a:pPr>
              <a:lnSpc>
                <a:spcPct val="90000"/>
              </a:lnSpc>
              <a:spcBef>
                <a:spcPct val="0"/>
              </a:spcBef>
              <a:spcAft>
                <a:spcPts val="450"/>
              </a:spcAft>
            </a:pPr>
            <a:r>
              <a:rPr kumimoji="1" lang="en-US" altLang="zh-CN" sz="3525" dirty="0">
                <a:latin typeface="+mj-lt"/>
                <a:ea typeface="+mj-ea"/>
                <a:cs typeface="+mj-cs"/>
              </a:rPr>
              <a:t>7.7 </a:t>
            </a:r>
            <a:r>
              <a:rPr kumimoji="1" lang="zh-CN" altLang="en-US" sz="3525" dirty="0">
                <a:latin typeface="+mj-lt"/>
                <a:ea typeface="+mj-ea"/>
                <a:cs typeface="+mj-cs"/>
              </a:rPr>
              <a:t>池化层</a:t>
            </a:r>
          </a:p>
        </p:txBody>
      </p:sp>
      <p:sp>
        <p:nvSpPr>
          <p:cNvPr id="2" name="灯片编号占位符 1">
            <a:extLst>
              <a:ext uri="{FF2B5EF4-FFF2-40B4-BE49-F238E27FC236}">
                <a16:creationId xmlns:a16="http://schemas.microsoft.com/office/drawing/2014/main" id="{0DEEE236-05E4-5341-A838-CA3F703D05D4}"/>
              </a:ext>
            </a:extLst>
          </p:cNvPr>
          <p:cNvSpPr>
            <a:spLocks noGrp="1"/>
          </p:cNvSpPr>
          <p:nvPr>
            <p:ph type="sldNum" sz="quarter" idx="12"/>
          </p:nvPr>
        </p:nvSpPr>
        <p:spPr>
          <a:xfrm>
            <a:off x="7330631" y="4581144"/>
            <a:ext cx="308610" cy="411480"/>
          </a:xfrm>
          <a:prstGeom prst="ellipse">
            <a:avLst/>
          </a:prstGeom>
          <a:solidFill>
            <a:srgbClr val="7F7F7F"/>
          </a:solidFill>
        </p:spPr>
        <p:txBody>
          <a:bodyPr vert="horz" lIns="68580" tIns="34290" rIns="68580" bIns="34290" rtlCol="0" anchor="ctr">
            <a:normAutofit fontScale="85000" lnSpcReduction="10000"/>
          </a:bodyPr>
          <a:lstStyle/>
          <a:p>
            <a:pPr algn="ctr" defTabSz="342900">
              <a:spcAft>
                <a:spcPts val="450"/>
              </a:spcAft>
            </a:pPr>
            <a:fld id="{22308F32-F09A-4344-B65D-3757FEAF56BD}" type="slidenum">
              <a:rPr lang="en-US" altLang="zh-CN" sz="975">
                <a:solidFill>
                  <a:srgbClr val="FFFFFF"/>
                </a:solidFill>
              </a:rPr>
              <a:pPr algn="ctr" defTabSz="342900">
                <a:spcAft>
                  <a:spcPts val="450"/>
                </a:spcAft>
              </a:pPr>
              <a:t>49</a:t>
            </a:fld>
            <a:endParaRPr lang="en-US" altLang="zh-CN" sz="975">
              <a:solidFill>
                <a:srgbClr val="FFFFFF"/>
              </a:solidFill>
            </a:endParaRPr>
          </a:p>
        </p:txBody>
      </p:sp>
    </p:spTree>
    <p:extLst>
      <p:ext uri="{BB962C8B-B14F-4D97-AF65-F5344CB8AC3E}">
        <p14:creationId xmlns:p14="http://schemas.microsoft.com/office/powerpoint/2010/main" val="3124229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FC2FD4-9FBA-0442-82C4-232B15DE2C84}"/>
              </a:ext>
            </a:extLst>
          </p:cNvPr>
          <p:cNvSpPr>
            <a:spLocks noGrp="1"/>
          </p:cNvSpPr>
          <p:nvPr>
            <p:ph type="sldNum" sz="quarter" idx="12"/>
          </p:nvPr>
        </p:nvSpPr>
        <p:spPr/>
        <p:txBody>
          <a:bodyPr/>
          <a:lstStyle/>
          <a:p>
            <a:fld id="{59FDECE3-04E0-41EC-B771-5AB4EF38E9D3}" type="slidenum">
              <a:rPr lang="zh-CN" altLang="en-US" smtClean="0"/>
              <a:pPr/>
              <a:t>5</a:t>
            </a:fld>
            <a:endParaRPr lang="zh-CN" altLang="en-US"/>
          </a:p>
        </p:txBody>
      </p:sp>
      <p:pic>
        <p:nvPicPr>
          <p:cNvPr id="3" name="图片 2">
            <a:extLst>
              <a:ext uri="{FF2B5EF4-FFF2-40B4-BE49-F238E27FC236}">
                <a16:creationId xmlns:a16="http://schemas.microsoft.com/office/drawing/2014/main" id="{F031C2A7-4FBA-EA4A-B498-2448A66C883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29802" y="501520"/>
            <a:ext cx="5126880" cy="3240360"/>
          </a:xfrm>
          <a:prstGeom prst="rect">
            <a:avLst/>
          </a:prstGeom>
          <a:noFill/>
          <a:ln>
            <a:noFill/>
          </a:ln>
        </p:spPr>
      </p:pic>
      <p:sp>
        <p:nvSpPr>
          <p:cNvPr id="4" name="矩形 3">
            <a:extLst>
              <a:ext uri="{FF2B5EF4-FFF2-40B4-BE49-F238E27FC236}">
                <a16:creationId xmlns:a16="http://schemas.microsoft.com/office/drawing/2014/main" id="{5198CFC8-5A10-154E-94E2-2E03CF07AD91}"/>
              </a:ext>
            </a:extLst>
          </p:cNvPr>
          <p:cNvSpPr/>
          <p:nvPr/>
        </p:nvSpPr>
        <p:spPr>
          <a:xfrm>
            <a:off x="2411760" y="4191930"/>
            <a:ext cx="4397358" cy="369332"/>
          </a:xfrm>
          <a:prstGeom prst="rect">
            <a:avLst/>
          </a:prstGeom>
        </p:spPr>
        <p:txBody>
          <a:bodyPr wrap="none">
            <a:spAutoFit/>
          </a:bodyPr>
          <a:lstStyle/>
          <a:p>
            <a:r>
              <a:rPr lang="zh-CN" altLang="zh-CN" kern="100" dirty="0">
                <a:latin typeface="Times New Roman" panose="02020603050405020304" pitchFamily="18" charset="0"/>
                <a:ea typeface="方正书宋简体"/>
                <a:cs typeface="Times New Roman" panose="02020603050405020304" pitchFamily="18" charset="0"/>
              </a:rPr>
              <a:t>局部不变性特征，前馈神经网络难以捕捉</a:t>
            </a:r>
            <a:r>
              <a:rPr lang="zh-CN" altLang="zh-CN" dirty="0"/>
              <a:t> </a:t>
            </a:r>
            <a:endParaRPr lang="zh-CN" altLang="en-US" dirty="0"/>
          </a:p>
        </p:txBody>
      </p:sp>
    </p:spTree>
    <p:extLst>
      <p:ext uri="{BB962C8B-B14F-4D97-AF65-F5344CB8AC3E}">
        <p14:creationId xmlns:p14="http://schemas.microsoft.com/office/powerpoint/2010/main" val="1976542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E10308-F90C-CD4B-AE1A-C4CE559C33F0}"/>
              </a:ext>
            </a:extLst>
          </p:cNvPr>
          <p:cNvSpPr/>
          <p:nvPr/>
        </p:nvSpPr>
        <p:spPr>
          <a:xfrm>
            <a:off x="1456050" y="3991610"/>
            <a:ext cx="6306145" cy="558627"/>
          </a:xfrm>
          <a:prstGeom prst="rect">
            <a:avLst/>
          </a:prstGeom>
        </p:spPr>
        <p:txBody>
          <a:bodyPr vert="horz" lIns="68580" tIns="34290" rIns="68580" bIns="34290" rtlCol="0" anchor="ctr">
            <a:normAutofit/>
          </a:bodyPr>
          <a:lstStyle/>
          <a:p>
            <a:pPr algn="ctr">
              <a:lnSpc>
                <a:spcPct val="90000"/>
              </a:lnSpc>
              <a:spcBef>
                <a:spcPct val="0"/>
              </a:spcBef>
              <a:spcAft>
                <a:spcPts val="450"/>
              </a:spcAft>
            </a:pPr>
            <a:r>
              <a:rPr lang="zh-CN" altLang="en-US" sz="2100" b="1" dirty="0">
                <a:solidFill>
                  <a:schemeClr val="bg1"/>
                </a:solidFill>
                <a:latin typeface="+mj-lt"/>
                <a:ea typeface="+mj-ea"/>
                <a:cs typeface="+mj-cs"/>
              </a:rPr>
              <a:t>采样的本质就是力图以合理的方式“以偏概全”</a:t>
            </a:r>
            <a:r>
              <a:rPr lang="en-US" altLang="zh-CN" sz="2100" dirty="0">
                <a:solidFill>
                  <a:schemeClr val="bg1"/>
                </a:solidFill>
                <a:latin typeface="+mj-lt"/>
                <a:ea typeface="+mj-ea"/>
                <a:cs typeface="+mj-cs"/>
              </a:rPr>
              <a:t> </a:t>
            </a:r>
          </a:p>
        </p:txBody>
      </p:sp>
      <p:pic>
        <p:nvPicPr>
          <p:cNvPr id="4" name="图片 3">
            <a:extLst>
              <a:ext uri="{FF2B5EF4-FFF2-40B4-BE49-F238E27FC236}">
                <a16:creationId xmlns:a16="http://schemas.microsoft.com/office/drawing/2014/main" id="{1EAA38C4-54ED-744C-8144-9E84DAE7326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23889" y="771550"/>
            <a:ext cx="7863546" cy="3420380"/>
          </a:xfrm>
          <a:prstGeom prst="rect">
            <a:avLst/>
          </a:prstGeom>
          <a:noFill/>
        </p:spPr>
      </p:pic>
      <p:sp>
        <p:nvSpPr>
          <p:cNvPr id="2" name="灯片编号占位符 1">
            <a:extLst>
              <a:ext uri="{FF2B5EF4-FFF2-40B4-BE49-F238E27FC236}">
                <a16:creationId xmlns:a16="http://schemas.microsoft.com/office/drawing/2014/main" id="{833E5C84-3058-4241-9AD7-6F9AA1C341F2}"/>
              </a:ext>
            </a:extLst>
          </p:cNvPr>
          <p:cNvSpPr>
            <a:spLocks noGrp="1"/>
          </p:cNvSpPr>
          <p:nvPr>
            <p:ph type="sldNum" sz="quarter" idx="12"/>
          </p:nvPr>
        </p:nvSpPr>
        <p:spPr>
          <a:xfrm>
            <a:off x="5986463" y="4767263"/>
            <a:ext cx="1543050" cy="273844"/>
          </a:xfrm>
        </p:spPr>
        <p:txBody>
          <a:bodyPr vert="horz" lIns="68580" tIns="34290" rIns="68580" bIns="34290" rtlCol="0" anchor="ctr">
            <a:normAutofit/>
          </a:bodyPr>
          <a:lstStyle/>
          <a:p>
            <a:pPr>
              <a:spcAft>
                <a:spcPts val="450"/>
              </a:spcAft>
            </a:pPr>
            <a:fld id="{22308F32-F09A-4344-B65D-3757FEAF56BD}" type="slidenum">
              <a:rPr lang="en-US" altLang="zh-CN" smtClean="0"/>
              <a:pPr>
                <a:spcAft>
                  <a:spcPts val="450"/>
                </a:spcAft>
              </a:pPr>
              <a:t>50</a:t>
            </a:fld>
            <a:endParaRPr lang="en-US" altLang="zh-CN"/>
          </a:p>
        </p:txBody>
      </p:sp>
    </p:spTree>
    <p:extLst>
      <p:ext uri="{BB962C8B-B14F-4D97-AF65-F5344CB8AC3E}">
        <p14:creationId xmlns:p14="http://schemas.microsoft.com/office/powerpoint/2010/main" val="340066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F98F294-217C-F146-8710-96A76D5A9AAD}"/>
              </a:ext>
            </a:extLst>
          </p:cNvPr>
          <p:cNvSpPr/>
          <p:nvPr/>
        </p:nvSpPr>
        <p:spPr>
          <a:xfrm>
            <a:off x="1456050" y="482600"/>
            <a:ext cx="6306145" cy="558627"/>
          </a:xfrm>
          <a:prstGeom prst="rect">
            <a:avLst/>
          </a:prstGeom>
        </p:spPr>
        <p:txBody>
          <a:bodyPr vert="horz" lIns="68580" tIns="34290" rIns="68580" bIns="34290" rtlCol="0" anchor="ctr">
            <a:normAutofit/>
          </a:bodyPr>
          <a:lstStyle/>
          <a:p>
            <a:pPr indent="228600" algn="ctr">
              <a:lnSpc>
                <a:spcPct val="90000"/>
              </a:lnSpc>
              <a:spcBef>
                <a:spcPct val="0"/>
              </a:spcBef>
              <a:spcAft>
                <a:spcPts val="450"/>
              </a:spcAft>
            </a:pPr>
            <a:r>
              <a:rPr lang="zh-CN" altLang="en-US" sz="2100">
                <a:solidFill>
                  <a:schemeClr val="bg1"/>
                </a:solidFill>
                <a:latin typeface="+mj-lt"/>
                <a:ea typeface="+mj-ea"/>
                <a:cs typeface="+mj-cs"/>
              </a:rPr>
              <a:t>图</a:t>
            </a:r>
            <a:r>
              <a:rPr lang="en-US" altLang="zh-CN" sz="2100">
                <a:solidFill>
                  <a:schemeClr val="bg1"/>
                </a:solidFill>
                <a:latin typeface="+mj-lt"/>
                <a:ea typeface="+mj-ea"/>
                <a:cs typeface="+mj-cs"/>
              </a:rPr>
              <a:t>7-17 </a:t>
            </a:r>
            <a:r>
              <a:rPr lang="zh-CN" altLang="en-US" sz="2100">
                <a:solidFill>
                  <a:schemeClr val="bg1"/>
                </a:solidFill>
                <a:latin typeface="+mj-lt"/>
                <a:ea typeface="+mj-ea"/>
                <a:cs typeface="+mj-cs"/>
              </a:rPr>
              <a:t>最大池化和均值池化策略比对图</a:t>
            </a:r>
            <a:endParaRPr lang="en-US" altLang="zh-CN" sz="2100">
              <a:solidFill>
                <a:schemeClr val="bg1"/>
              </a:solidFill>
              <a:latin typeface="+mj-lt"/>
              <a:ea typeface="+mj-ea"/>
              <a:cs typeface="+mj-cs"/>
            </a:endParaRPr>
          </a:p>
        </p:txBody>
      </p:sp>
      <p:pic>
        <p:nvPicPr>
          <p:cNvPr id="6" name="图片 5">
            <a:extLst>
              <a:ext uri="{FF2B5EF4-FFF2-40B4-BE49-F238E27FC236}">
                <a16:creationId xmlns:a16="http://schemas.microsoft.com/office/drawing/2014/main" id="{3E116C08-E5D4-9648-8E8C-6893CF9C4C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1589" y="636535"/>
            <a:ext cx="7515835" cy="3150350"/>
          </a:xfrm>
          <a:prstGeom prst="rect">
            <a:avLst/>
          </a:prstGeom>
          <a:noFill/>
          <a:ln>
            <a:noFill/>
          </a:ln>
        </p:spPr>
      </p:pic>
    </p:spTree>
    <p:extLst>
      <p:ext uri="{BB962C8B-B14F-4D97-AF65-F5344CB8AC3E}">
        <p14:creationId xmlns:p14="http://schemas.microsoft.com/office/powerpoint/2010/main" val="1870729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52</a:t>
            </a:fld>
            <a:endParaRPr lang="zh-CN" altLang="en-US"/>
          </a:p>
        </p:txBody>
      </p:sp>
      <p:pic>
        <p:nvPicPr>
          <p:cNvPr id="4098" name="Picture 2" descr="https://cdn-images-1.medium.com/max/1600/1*tytBCeKEMP7wXAwf-uIJ0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258" y="242678"/>
            <a:ext cx="6107485" cy="162018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cdn-images-1.medium.com/max/1600/1*rmX-DnZw97Gi0j2x0HHUz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1608" y="1893304"/>
            <a:ext cx="3529013" cy="300751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7D3EF23-B60E-ED4A-BA2E-F6E316A8A81B}"/>
              </a:ext>
            </a:extLst>
          </p:cNvPr>
          <p:cNvSpPr/>
          <p:nvPr/>
        </p:nvSpPr>
        <p:spPr>
          <a:xfrm>
            <a:off x="1237207" y="2360707"/>
            <a:ext cx="3591048" cy="447367"/>
          </a:xfrm>
          <a:prstGeom prst="rect">
            <a:avLst/>
          </a:prstGeom>
        </p:spPr>
        <p:txBody>
          <a:bodyPr wrap="none">
            <a:spAutoFit/>
          </a:bodyPr>
          <a:lstStyle/>
          <a:p>
            <a:pPr>
              <a:lnSpc>
                <a:spcPct val="200000"/>
              </a:lnSpc>
            </a:pPr>
            <a:r>
              <a:rPr lang="zh-CN" altLang="en-US" sz="1350" dirty="0"/>
              <a:t>池化带来的好处：</a:t>
            </a:r>
            <a:r>
              <a:rPr lang="zh-CN" altLang="zh-CN" sz="1350" dirty="0"/>
              <a:t>平移不变性（</a:t>
            </a:r>
            <a:r>
              <a:rPr lang="en-US" altLang="zh-CN" sz="1350" dirty="0"/>
              <a:t>Invariance</a:t>
            </a:r>
            <a:r>
              <a:rPr lang="zh-CN" altLang="zh-CN" sz="1350" dirty="0"/>
              <a:t>）</a:t>
            </a:r>
            <a:endParaRPr lang="en-US" altLang="zh-CN" sz="1350" dirty="0"/>
          </a:p>
        </p:txBody>
      </p:sp>
    </p:spTree>
    <p:extLst>
      <p:ext uri="{BB962C8B-B14F-4D97-AF65-F5344CB8AC3E}">
        <p14:creationId xmlns:p14="http://schemas.microsoft.com/office/powerpoint/2010/main" val="2185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53</a:t>
            </a:fld>
            <a:endParaRPr lang="zh-CN" altLang="en-US"/>
          </a:p>
        </p:txBody>
      </p:sp>
      <p:pic>
        <p:nvPicPr>
          <p:cNvPr id="7170" name="Picture 2" descr="https://cdn-images-1.medium.com/max/1600/1*hdiGCaculbrmLt4iTYD8I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605" y="51470"/>
            <a:ext cx="6030670" cy="495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897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54</a:t>
            </a:fld>
            <a:endParaRPr lang="zh-CN" altLang="en-US"/>
          </a:p>
        </p:txBody>
      </p:sp>
      <p:pic>
        <p:nvPicPr>
          <p:cNvPr id="3" name="图片 2" descr="Z:\Mac 上的 yhilly\微云同步盘\1AliYun-翻译\文章5-深度学习\深度学习之九\max-sum-pooling.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6664" y="186485"/>
            <a:ext cx="6615735" cy="4899866"/>
          </a:xfrm>
          <a:prstGeom prst="rect">
            <a:avLst/>
          </a:prstGeom>
          <a:noFill/>
          <a:ln>
            <a:noFill/>
          </a:ln>
        </p:spPr>
      </p:pic>
    </p:spTree>
    <p:extLst>
      <p:ext uri="{BB962C8B-B14F-4D97-AF65-F5344CB8AC3E}">
        <p14:creationId xmlns:p14="http://schemas.microsoft.com/office/powerpoint/2010/main" val="19087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447E05-B25D-4243-B590-19F9F535D1E2}"/>
              </a:ext>
            </a:extLst>
          </p:cNvPr>
          <p:cNvSpPr txBox="1"/>
          <p:nvPr/>
        </p:nvSpPr>
        <p:spPr>
          <a:xfrm>
            <a:off x="2676618" y="1622440"/>
            <a:ext cx="3790764" cy="1343204"/>
          </a:xfrm>
          <a:prstGeom prst="rect">
            <a:avLst/>
          </a:prstGeom>
        </p:spPr>
        <p:txBody>
          <a:bodyPr vert="horz" lIns="68580" tIns="34290" rIns="68580" bIns="34290" rtlCol="0" anchor="b">
            <a:normAutofit/>
          </a:bodyPr>
          <a:lstStyle/>
          <a:p>
            <a:pPr algn="ctr">
              <a:lnSpc>
                <a:spcPct val="90000"/>
              </a:lnSpc>
              <a:spcBef>
                <a:spcPct val="0"/>
              </a:spcBef>
              <a:spcAft>
                <a:spcPts val="450"/>
              </a:spcAft>
            </a:pPr>
            <a:r>
              <a:rPr kumimoji="1" lang="en-US" altLang="zh-CN" sz="3713" dirty="0">
                <a:solidFill>
                  <a:srgbClr val="C00000"/>
                </a:solidFill>
                <a:latin typeface="+mj-lt"/>
                <a:ea typeface="+mj-ea"/>
                <a:cs typeface="+mj-cs"/>
              </a:rPr>
              <a:t>7.8 </a:t>
            </a:r>
            <a:r>
              <a:rPr kumimoji="1" lang="zh-CN" altLang="en-US" sz="3713" dirty="0">
                <a:solidFill>
                  <a:srgbClr val="C00000"/>
                </a:solidFill>
                <a:latin typeface="+mj-lt"/>
                <a:ea typeface="+mj-ea"/>
                <a:cs typeface="+mj-cs"/>
              </a:rPr>
              <a:t>全连接层</a:t>
            </a:r>
          </a:p>
        </p:txBody>
      </p:sp>
      <p:sp>
        <p:nvSpPr>
          <p:cNvPr id="2" name="灯片编号占位符 1">
            <a:extLst>
              <a:ext uri="{FF2B5EF4-FFF2-40B4-BE49-F238E27FC236}">
                <a16:creationId xmlns:a16="http://schemas.microsoft.com/office/drawing/2014/main" id="{0DEEE236-05E4-5341-A838-CA3F703D05D4}"/>
              </a:ext>
            </a:extLst>
          </p:cNvPr>
          <p:cNvSpPr>
            <a:spLocks noGrp="1"/>
          </p:cNvSpPr>
          <p:nvPr>
            <p:ph type="sldNum" sz="quarter" idx="12"/>
          </p:nvPr>
        </p:nvSpPr>
        <p:spPr>
          <a:xfrm>
            <a:off x="7232586" y="4878556"/>
            <a:ext cx="321035" cy="176663"/>
          </a:xfrm>
          <a:prstGeom prst="ellipse">
            <a:avLst/>
          </a:prstGeom>
        </p:spPr>
        <p:txBody>
          <a:bodyPr vert="horz" lIns="68580" tIns="34290" rIns="68580" bIns="34290" rtlCol="0" anchor="ctr">
            <a:normAutofit/>
          </a:bodyPr>
          <a:lstStyle/>
          <a:p>
            <a:pPr>
              <a:lnSpc>
                <a:spcPct val="90000"/>
              </a:lnSpc>
              <a:spcAft>
                <a:spcPts val="450"/>
              </a:spcAft>
            </a:pPr>
            <a:fld id="{22308F32-F09A-4344-B65D-3757FEAF56BD}" type="slidenum">
              <a:rPr lang="en-US" altLang="zh-CN" sz="375">
                <a:solidFill>
                  <a:srgbClr val="898989"/>
                </a:solidFill>
              </a:rPr>
              <a:pPr>
                <a:lnSpc>
                  <a:spcPct val="90000"/>
                </a:lnSpc>
                <a:spcAft>
                  <a:spcPts val="450"/>
                </a:spcAft>
              </a:pPr>
              <a:t>55</a:t>
            </a:fld>
            <a:endParaRPr lang="en-US" altLang="zh-CN" sz="375">
              <a:solidFill>
                <a:srgbClr val="898989"/>
              </a:solidFill>
            </a:endParaRPr>
          </a:p>
        </p:txBody>
      </p:sp>
    </p:spTree>
    <p:extLst>
      <p:ext uri="{BB962C8B-B14F-4D97-AF65-F5344CB8AC3E}">
        <p14:creationId xmlns:p14="http://schemas.microsoft.com/office/powerpoint/2010/main" val="141886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E7D3BD-0DE1-3542-9878-95DB346C9F08}"/>
              </a:ext>
            </a:extLst>
          </p:cNvPr>
          <p:cNvSpPr txBox="1"/>
          <p:nvPr/>
        </p:nvSpPr>
        <p:spPr>
          <a:xfrm>
            <a:off x="1456050" y="3991610"/>
            <a:ext cx="6306145" cy="558627"/>
          </a:xfrm>
          <a:prstGeom prst="rect">
            <a:avLst/>
          </a:prstGeom>
        </p:spPr>
        <p:txBody>
          <a:bodyPr vert="horz" lIns="68580" tIns="34290" rIns="68580" bIns="34290" rtlCol="0" anchor="ctr">
            <a:normAutofit/>
          </a:bodyPr>
          <a:lstStyle/>
          <a:p>
            <a:pPr algn="ctr">
              <a:lnSpc>
                <a:spcPct val="90000"/>
              </a:lnSpc>
              <a:spcBef>
                <a:spcPct val="0"/>
              </a:spcBef>
              <a:spcAft>
                <a:spcPts val="450"/>
              </a:spcAft>
            </a:pPr>
            <a:r>
              <a:rPr kumimoji="1" lang="zh-CN" altLang="en-US" sz="975" dirty="0">
                <a:solidFill>
                  <a:schemeClr val="bg1"/>
                </a:solidFill>
                <a:latin typeface="+mj-lt"/>
                <a:ea typeface="+mj-ea"/>
                <a:cs typeface="+mj-cs"/>
              </a:rPr>
              <a:t>全连接层（</a:t>
            </a:r>
            <a:r>
              <a:rPr kumimoji="1" lang="en-US" altLang="zh-CN" sz="975" dirty="0">
                <a:solidFill>
                  <a:schemeClr val="bg1"/>
                </a:solidFill>
                <a:latin typeface="+mj-lt"/>
                <a:ea typeface="+mj-ea"/>
                <a:cs typeface="+mj-cs"/>
              </a:rPr>
              <a:t>Dense Layer</a:t>
            </a:r>
            <a:r>
              <a:rPr kumimoji="1" lang="zh-CN" altLang="en-US" sz="975" dirty="0">
                <a:solidFill>
                  <a:schemeClr val="bg1"/>
                </a:solidFill>
                <a:latin typeface="+mj-lt"/>
                <a:ea typeface="+mj-ea"/>
                <a:cs typeface="+mj-cs"/>
              </a:rPr>
              <a:t>）目的：在于分类</a:t>
            </a:r>
            <a:r>
              <a:rPr kumimoji="1" lang="en-US" altLang="zh-CN" sz="975" dirty="0">
                <a:solidFill>
                  <a:schemeClr val="bg1"/>
                </a:solidFill>
                <a:latin typeface="+mj-lt"/>
                <a:ea typeface="+mj-ea"/>
                <a:cs typeface="+mj-cs"/>
              </a:rPr>
              <a:t>/</a:t>
            </a:r>
            <a:r>
              <a:rPr kumimoji="1" lang="zh-CN" altLang="en-US" sz="975" dirty="0">
                <a:solidFill>
                  <a:schemeClr val="bg1"/>
                </a:solidFill>
                <a:latin typeface="+mj-lt"/>
                <a:ea typeface="+mj-ea"/>
                <a:cs typeface="+mj-cs"/>
              </a:rPr>
              <a:t>回归等</a:t>
            </a:r>
            <a:endParaRPr kumimoji="1" lang="en-US" altLang="zh-CN" sz="975" dirty="0">
              <a:solidFill>
                <a:schemeClr val="bg1"/>
              </a:solidFill>
              <a:latin typeface="+mj-lt"/>
              <a:ea typeface="+mj-ea"/>
              <a:cs typeface="+mj-cs"/>
            </a:endParaRPr>
          </a:p>
          <a:p>
            <a:pPr algn="ctr">
              <a:lnSpc>
                <a:spcPct val="90000"/>
              </a:lnSpc>
              <a:spcBef>
                <a:spcPct val="0"/>
              </a:spcBef>
              <a:spcAft>
                <a:spcPts val="450"/>
              </a:spcAft>
            </a:pPr>
            <a:r>
              <a:rPr kumimoji="1" lang="zh-CN" altLang="en-US" sz="975" dirty="0">
                <a:solidFill>
                  <a:schemeClr val="bg1"/>
                </a:solidFill>
                <a:latin typeface="+mj-lt"/>
                <a:ea typeface="+mj-ea"/>
                <a:cs typeface="+mj-cs"/>
              </a:rPr>
              <a:t>前面若干层（卷积、激活、池化等）目的：数据变换</a:t>
            </a:r>
            <a:r>
              <a:rPr kumimoji="1" lang="en-US" altLang="zh-CN" sz="975" dirty="0">
                <a:solidFill>
                  <a:schemeClr val="bg1"/>
                </a:solidFill>
                <a:latin typeface="+mj-lt"/>
                <a:ea typeface="+mj-ea"/>
                <a:cs typeface="+mj-cs"/>
              </a:rPr>
              <a:t>--&gt;</a:t>
            </a:r>
            <a:r>
              <a:rPr kumimoji="1" lang="zh-CN" altLang="en-US" sz="975" dirty="0">
                <a:solidFill>
                  <a:schemeClr val="bg1"/>
                </a:solidFill>
                <a:latin typeface="+mj-lt"/>
                <a:ea typeface="+mj-ea"/>
                <a:cs typeface="+mj-cs"/>
              </a:rPr>
              <a:t>提取特征，作为全连接层的输入，为全连接层服务</a:t>
            </a:r>
          </a:p>
        </p:txBody>
      </p:sp>
      <p:pic>
        <p:nvPicPr>
          <p:cNvPr id="3" name="图片 2">
            <a:extLst>
              <a:ext uri="{FF2B5EF4-FFF2-40B4-BE49-F238E27FC236}">
                <a16:creationId xmlns:a16="http://schemas.microsoft.com/office/drawing/2014/main" id="{99CE0983-A2BE-8049-9F00-8BB4A16ED8DF}"/>
              </a:ext>
            </a:extLst>
          </p:cNvPr>
          <p:cNvPicPr>
            <a:picLocks noChangeAspect="1"/>
          </p:cNvPicPr>
          <p:nvPr/>
        </p:nvPicPr>
        <p:blipFill>
          <a:blip r:embed="rId2"/>
          <a:stretch>
            <a:fillRect/>
          </a:stretch>
        </p:blipFill>
        <p:spPr>
          <a:xfrm>
            <a:off x="521550" y="501520"/>
            <a:ext cx="8012962" cy="3605832"/>
          </a:xfrm>
          <a:prstGeom prst="rect">
            <a:avLst/>
          </a:prstGeom>
        </p:spPr>
      </p:pic>
      <p:sp>
        <p:nvSpPr>
          <p:cNvPr id="2" name="灯片编号占位符 1">
            <a:extLst>
              <a:ext uri="{FF2B5EF4-FFF2-40B4-BE49-F238E27FC236}">
                <a16:creationId xmlns:a16="http://schemas.microsoft.com/office/drawing/2014/main" id="{9F3BBEA5-B674-2545-B503-44B7A4D82183}"/>
              </a:ext>
            </a:extLst>
          </p:cNvPr>
          <p:cNvSpPr>
            <a:spLocks noGrp="1"/>
          </p:cNvSpPr>
          <p:nvPr>
            <p:ph type="sldNum" sz="quarter" idx="12"/>
          </p:nvPr>
        </p:nvSpPr>
        <p:spPr>
          <a:xfrm>
            <a:off x="5986463" y="4767263"/>
            <a:ext cx="1543050" cy="273844"/>
          </a:xfrm>
        </p:spPr>
        <p:txBody>
          <a:bodyPr vert="horz" lIns="68580" tIns="34290" rIns="68580" bIns="34290" rtlCol="0" anchor="ctr">
            <a:normAutofit/>
          </a:bodyPr>
          <a:lstStyle/>
          <a:p>
            <a:pPr>
              <a:spcAft>
                <a:spcPts val="450"/>
              </a:spcAft>
            </a:pPr>
            <a:fld id="{22308F32-F09A-4344-B65D-3757FEAF56BD}" type="slidenum">
              <a:rPr lang="en-US" altLang="zh-CN" smtClean="0"/>
              <a:pPr>
                <a:spcAft>
                  <a:spcPts val="450"/>
                </a:spcAft>
              </a:pPr>
              <a:t>56</a:t>
            </a:fld>
            <a:endParaRPr lang="en-US" altLang="zh-CN"/>
          </a:p>
        </p:txBody>
      </p:sp>
    </p:spTree>
    <p:extLst>
      <p:ext uri="{BB962C8B-B14F-4D97-AF65-F5344CB8AC3E}">
        <p14:creationId xmlns:p14="http://schemas.microsoft.com/office/powerpoint/2010/main" val="86258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6431088-8595-6047-9020-F3152E80405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9075" y="724260"/>
            <a:ext cx="5432504" cy="2435545"/>
          </a:xfrm>
          <a:prstGeom prst="rect">
            <a:avLst/>
          </a:prstGeom>
          <a:noFill/>
          <a:ln>
            <a:noFill/>
          </a:ln>
        </p:spPr>
      </p:pic>
      <p:sp>
        <p:nvSpPr>
          <p:cNvPr id="3" name="Rectangle 2">
            <a:extLst>
              <a:ext uri="{FF2B5EF4-FFF2-40B4-BE49-F238E27FC236}">
                <a16:creationId xmlns:a16="http://schemas.microsoft.com/office/drawing/2014/main" id="{E97BF025-2238-F145-B7BF-DCC9469B3805}"/>
              </a:ext>
            </a:extLst>
          </p:cNvPr>
          <p:cNvSpPr>
            <a:spLocks noChangeArrowheads="1"/>
          </p:cNvSpPr>
          <p:nvPr/>
        </p:nvSpPr>
        <p:spPr bwMode="auto">
          <a:xfrm>
            <a:off x="1508333" y="297337"/>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4" name="对象 3">
            <a:extLst>
              <a:ext uri="{FF2B5EF4-FFF2-40B4-BE49-F238E27FC236}">
                <a16:creationId xmlns:a16="http://schemas.microsoft.com/office/drawing/2014/main" id="{31C4C3BD-63EE-1340-8ED1-8549F1B6B4D1}"/>
              </a:ext>
            </a:extLst>
          </p:cNvPr>
          <p:cNvGraphicFramePr>
            <a:graphicFrameLocks noChangeAspect="1"/>
          </p:cNvGraphicFramePr>
          <p:nvPr/>
        </p:nvGraphicFramePr>
        <p:xfrm>
          <a:off x="2952927" y="3201468"/>
          <a:ext cx="3524800" cy="778735"/>
        </p:xfrm>
        <a:graphic>
          <a:graphicData uri="http://schemas.openxmlformats.org/presentationml/2006/ole">
            <mc:AlternateContent xmlns:mc="http://schemas.openxmlformats.org/markup-compatibility/2006">
              <mc:Choice xmlns:v="urn:schemas-microsoft-com:vml" Requires="v">
                <p:oleObj spid="_x0000_s6183" r:id="rId5" imgW="2184400" imgH="508000" progId="Equation.DSMT4">
                  <p:embed/>
                </p:oleObj>
              </mc:Choice>
              <mc:Fallback>
                <p:oleObj r:id="rId5" imgW="2184400" imgH="508000" progId="Equation.DSMT4">
                  <p:embed/>
                  <p:pic>
                    <p:nvPicPr>
                      <p:cNvPr id="4" name="对象 3">
                        <a:extLst>
                          <a:ext uri="{FF2B5EF4-FFF2-40B4-BE49-F238E27FC236}">
                            <a16:creationId xmlns:a16="http://schemas.microsoft.com/office/drawing/2014/main" id="{31C4C3BD-63EE-1340-8ED1-8549F1B6B4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927" y="3201468"/>
                        <a:ext cx="3524800" cy="778735"/>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525E0FD2-C020-664A-9F62-AEBE0D0DA08B}"/>
              </a:ext>
            </a:extLst>
          </p:cNvPr>
          <p:cNvSpPr txBox="1"/>
          <p:nvPr/>
        </p:nvSpPr>
        <p:spPr>
          <a:xfrm>
            <a:off x="2210157" y="4419241"/>
            <a:ext cx="4723687" cy="300082"/>
          </a:xfrm>
          <a:prstGeom prst="rect">
            <a:avLst/>
          </a:prstGeom>
          <a:noFill/>
        </p:spPr>
        <p:txBody>
          <a:bodyPr wrap="square" rtlCol="0">
            <a:spAutoFit/>
          </a:bodyPr>
          <a:lstStyle/>
          <a:p>
            <a:r>
              <a:rPr kumimoji="1" lang="zh-CN" altLang="en-US" sz="1350" dirty="0"/>
              <a:t>将</a:t>
            </a:r>
            <a:r>
              <a:rPr kumimoji="1" lang="en-US" altLang="zh-CN" sz="1350" dirty="0"/>
              <a:t>logit</a:t>
            </a:r>
            <a:r>
              <a:rPr kumimoji="1" lang="zh-CN" altLang="en-US" sz="1350" dirty="0"/>
              <a:t>（如</a:t>
            </a:r>
            <a:r>
              <a:rPr kumimoji="1" lang="en-US" altLang="zh-CN" sz="1350" dirty="0"/>
              <a:t>4</a:t>
            </a:r>
            <a:r>
              <a:rPr kumimoji="1" lang="zh-CN" altLang="en-US" sz="1350" dirty="0"/>
              <a:t>，</a:t>
            </a:r>
            <a:r>
              <a:rPr kumimoji="1" lang="en-US" altLang="zh-CN" sz="1350" dirty="0"/>
              <a:t>1</a:t>
            </a:r>
            <a:r>
              <a:rPr kumimoji="1" lang="zh-CN" altLang="en-US" sz="1350" dirty="0"/>
              <a:t>，</a:t>
            </a:r>
            <a:r>
              <a:rPr kumimoji="1" lang="en-US" altLang="zh-CN" sz="1350" dirty="0"/>
              <a:t>-2</a:t>
            </a:r>
            <a:r>
              <a:rPr kumimoji="1" lang="zh-CN" altLang="en-US" sz="1350" dirty="0"/>
              <a:t>），输出为概率模样，便于使用</a:t>
            </a:r>
          </a:p>
        </p:txBody>
      </p:sp>
    </p:spTree>
    <p:extLst>
      <p:ext uri="{BB962C8B-B14F-4D97-AF65-F5344CB8AC3E}">
        <p14:creationId xmlns:p14="http://schemas.microsoft.com/office/powerpoint/2010/main" val="2888847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B9E07BC-8A3D-3B4F-B15E-1825E57A83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6664" y="591530"/>
            <a:ext cx="6165685" cy="3240360"/>
          </a:xfrm>
          <a:prstGeom prst="rect">
            <a:avLst/>
          </a:prstGeom>
          <a:noFill/>
          <a:ln>
            <a:noFill/>
          </a:ln>
        </p:spPr>
      </p:pic>
      <p:sp>
        <p:nvSpPr>
          <p:cNvPr id="3" name="矩形 2">
            <a:extLst>
              <a:ext uri="{FF2B5EF4-FFF2-40B4-BE49-F238E27FC236}">
                <a16:creationId xmlns:a16="http://schemas.microsoft.com/office/drawing/2014/main" id="{D7F48043-D334-EA4D-A58F-150D3E28EC12}"/>
              </a:ext>
            </a:extLst>
          </p:cNvPr>
          <p:cNvSpPr/>
          <p:nvPr/>
        </p:nvSpPr>
        <p:spPr>
          <a:xfrm>
            <a:off x="3446875" y="4396671"/>
            <a:ext cx="1800493" cy="310598"/>
          </a:xfrm>
          <a:prstGeom prst="rect">
            <a:avLst/>
          </a:prstGeom>
        </p:spPr>
        <p:txBody>
          <a:bodyPr wrap="none">
            <a:spAutoFit/>
          </a:bodyPr>
          <a:lstStyle/>
          <a:p>
            <a:pPr algn="ctr">
              <a:lnSpc>
                <a:spcPts val="1650"/>
              </a:lnSpc>
              <a:spcBef>
                <a:spcPts val="800"/>
              </a:spcBef>
              <a:spcAft>
                <a:spcPts val="1000"/>
              </a:spcAft>
            </a:pPr>
            <a:r>
              <a:rPr lang="zh-CN" altLang="zh-CN" kern="100" dirty="0">
                <a:solidFill>
                  <a:srgbClr val="4774C5"/>
                </a:solidFill>
                <a:latin typeface="Times New Roman" panose="02020603050405020304" pitchFamily="18" charset="0"/>
                <a:ea typeface="方正楷体_GBK"/>
                <a:cs typeface="Times New Roman" panose="02020603050405020304" pitchFamily="18" charset="0"/>
              </a:rPr>
              <a:t>全连接层示意图</a:t>
            </a:r>
            <a:endParaRPr lang="zh-CN" altLang="zh-CN" kern="100" dirty="0">
              <a:solidFill>
                <a:srgbClr val="4774C5"/>
              </a:solidFill>
              <a:latin typeface="Times New Roman" panose="02020603050405020304" pitchFamily="18" charset="0"/>
              <a:ea typeface="方正楷体_GBK"/>
            </a:endParaRPr>
          </a:p>
        </p:txBody>
      </p:sp>
    </p:spTree>
    <p:extLst>
      <p:ext uri="{BB962C8B-B14F-4D97-AF65-F5344CB8AC3E}">
        <p14:creationId xmlns:p14="http://schemas.microsoft.com/office/powerpoint/2010/main" val="1838142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738EB1-85C7-EC4F-8C04-16846530D67F}"/>
              </a:ext>
            </a:extLst>
          </p:cNvPr>
          <p:cNvSpPr>
            <a:spLocks noGrp="1"/>
          </p:cNvSpPr>
          <p:nvPr>
            <p:ph type="sldNum" sz="quarter" idx="12"/>
          </p:nvPr>
        </p:nvSpPr>
        <p:spPr>
          <a:xfrm>
            <a:off x="6095999" y="4767263"/>
            <a:ext cx="1543050" cy="273844"/>
          </a:xfrm>
        </p:spPr>
        <p:txBody>
          <a:bodyPr>
            <a:normAutofit lnSpcReduction="10000"/>
          </a:bodyPr>
          <a:lstStyle/>
          <a:p>
            <a:pPr>
              <a:spcAft>
                <a:spcPts val="450"/>
              </a:spcAft>
            </a:pPr>
            <a:fld id="{22308F32-F09A-4344-B65D-3757FEAF56BD}" type="slidenum">
              <a:rPr lang="zh-CN" altLang="en-US" smtClean="0"/>
              <a:pPr>
                <a:spcAft>
                  <a:spcPts val="450"/>
                </a:spcAft>
              </a:pPr>
              <a:t>59</a:t>
            </a:fld>
            <a:endParaRPr lang="zh-CN" altLang="en-US"/>
          </a:p>
        </p:txBody>
      </p:sp>
      <p:pic>
        <p:nvPicPr>
          <p:cNvPr id="3" name="图片 2">
            <a:extLst>
              <a:ext uri="{FF2B5EF4-FFF2-40B4-BE49-F238E27FC236}">
                <a16:creationId xmlns:a16="http://schemas.microsoft.com/office/drawing/2014/main" id="{6F42F950-5667-124E-9302-A55EAC922BC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733425" y="951569"/>
            <a:ext cx="7438975" cy="2655295"/>
          </a:xfrm>
          <a:prstGeom prst="rect">
            <a:avLst/>
          </a:prstGeom>
          <a:noFill/>
          <a:ln>
            <a:noFill/>
          </a:ln>
        </p:spPr>
      </p:pic>
      <p:sp>
        <p:nvSpPr>
          <p:cNvPr id="24" name="矩形 23">
            <a:extLst>
              <a:ext uri="{FF2B5EF4-FFF2-40B4-BE49-F238E27FC236}">
                <a16:creationId xmlns:a16="http://schemas.microsoft.com/office/drawing/2014/main" id="{E682641B-5E14-A846-BFAE-515096E858E2}"/>
              </a:ext>
            </a:extLst>
          </p:cNvPr>
          <p:cNvSpPr/>
          <p:nvPr/>
        </p:nvSpPr>
        <p:spPr>
          <a:xfrm>
            <a:off x="3162748" y="3916139"/>
            <a:ext cx="2521844" cy="368371"/>
          </a:xfrm>
          <a:prstGeom prst="rect">
            <a:avLst/>
          </a:prstGeom>
        </p:spPr>
        <p:txBody>
          <a:bodyPr wrap="none">
            <a:spAutoFit/>
          </a:bodyPr>
          <a:lstStyle/>
          <a:p>
            <a:pPr indent="200025" algn="ctr">
              <a:lnSpc>
                <a:spcPct val="150000"/>
              </a:lnSpc>
            </a:pPr>
            <a:r>
              <a:rPr lang="en-US" altLang="zh-CN" sz="1350" kern="100" dirty="0">
                <a:latin typeface="Times New Roman" panose="02020603050405020304" pitchFamily="18" charset="0"/>
                <a:ea typeface="宋体" panose="02010600030101010101" pitchFamily="2" charset="-122"/>
                <a:cs typeface="Times New Roman" panose="02020603050405020304" pitchFamily="18" charset="0"/>
              </a:rPr>
              <a:t>CNN</a:t>
            </a:r>
            <a:r>
              <a:rPr lang="zh-CN" altLang="zh-CN" sz="1350" kern="100" dirty="0">
                <a:latin typeface="Times New Roman" panose="02020603050405020304" pitchFamily="18" charset="0"/>
                <a:ea typeface="宋体" panose="02010600030101010101" pitchFamily="2" charset="-122"/>
                <a:cs typeface="Times New Roman" panose="02020603050405020304" pitchFamily="18" charset="0"/>
              </a:rPr>
              <a:t>的反向传播</a:t>
            </a:r>
            <a:r>
              <a:rPr lang="zh-CN" altLang="en-US" sz="135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350" kern="100" dirty="0">
                <a:latin typeface="Times New Roman" panose="02020603050405020304" pitchFamily="18" charset="0"/>
                <a:ea typeface="宋体" panose="02010600030101010101" pitchFamily="2" charset="-122"/>
                <a:cs typeface="Times New Roman" panose="02020603050405020304" pitchFamily="18" charset="0"/>
              </a:rPr>
              <a:t>BP</a:t>
            </a:r>
            <a:r>
              <a:rPr lang="zh-CN" altLang="en-US" sz="135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350" kern="100" dirty="0">
                <a:latin typeface="Times New Roman" panose="02020603050405020304" pitchFamily="18" charset="0"/>
                <a:ea typeface="宋体" panose="02010600030101010101" pitchFamily="2" charset="-122"/>
                <a:cs typeface="Times New Roman" panose="02020603050405020304" pitchFamily="18" charset="0"/>
              </a:rPr>
              <a:t>过程</a:t>
            </a:r>
            <a:endParaRPr lang="zh-CN" altLang="zh-CN" sz="135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65939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6</a:t>
            </a:fld>
            <a:endParaRPr lang="zh-CN" altLang="en-US"/>
          </a:p>
        </p:txBody>
      </p:sp>
      <p:pic>
        <p:nvPicPr>
          <p:cNvPr id="3" name="图片 2"/>
          <p:cNvPicPr/>
          <p:nvPr/>
        </p:nvPicPr>
        <p:blipFill>
          <a:blip r:embed="rId2"/>
          <a:stretch>
            <a:fillRect/>
          </a:stretch>
        </p:blipFill>
        <p:spPr>
          <a:xfrm>
            <a:off x="1511660" y="501520"/>
            <a:ext cx="5877515" cy="4181363"/>
          </a:xfrm>
          <a:prstGeom prst="rect">
            <a:avLst/>
          </a:prstGeom>
        </p:spPr>
      </p:pic>
      <p:sp>
        <p:nvSpPr>
          <p:cNvPr id="4" name="文本框 3"/>
          <p:cNvSpPr txBox="1"/>
          <p:nvPr/>
        </p:nvSpPr>
        <p:spPr>
          <a:xfrm>
            <a:off x="6867255" y="1131590"/>
            <a:ext cx="1819545" cy="369332"/>
          </a:xfrm>
          <a:prstGeom prst="rect">
            <a:avLst/>
          </a:prstGeom>
          <a:noFill/>
        </p:spPr>
        <p:txBody>
          <a:bodyPr wrap="square" rtlCol="0">
            <a:spAutoFit/>
          </a:bodyPr>
          <a:lstStyle/>
          <a:p>
            <a:r>
              <a:rPr kumimoji="1" lang="zh-CN" altLang="en-US" b="1"/>
              <a:t>分层的概念</a:t>
            </a:r>
          </a:p>
        </p:txBody>
      </p:sp>
    </p:spTree>
    <p:extLst>
      <p:ext uri="{BB962C8B-B14F-4D97-AF65-F5344CB8AC3E}">
        <p14:creationId xmlns:p14="http://schemas.microsoft.com/office/powerpoint/2010/main" val="3496698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1248365" y="3238500"/>
            <a:ext cx="7438435" cy="707886"/>
          </a:xfrm>
          <a:prstGeom prst="rect">
            <a:avLst/>
          </a:prstGeom>
          <a:noFill/>
        </p:spPr>
        <p:txBody>
          <a:bodyPr wrap="square" rtlCol="0">
            <a:spAutoFit/>
          </a:bodyPr>
          <a:lstStyle/>
          <a:p>
            <a:pPr algn="ctr"/>
            <a:r>
              <a:rPr lang="zh-CN" altLang="en-US" sz="4000" dirty="0">
                <a:solidFill>
                  <a:schemeClr val="bg1"/>
                </a:solidFill>
                <a:latin typeface="+mj-ea"/>
                <a:ea typeface="+mj-ea"/>
              </a:rPr>
              <a:t>神经网络的本质：数据拟合函数</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60</a:t>
            </a:fld>
            <a:endParaRPr lang="zh-CN" altLang="en-US"/>
          </a:p>
        </p:txBody>
      </p:sp>
      <p:pic>
        <p:nvPicPr>
          <p:cNvPr id="10" name="图片 9"/>
          <p:cNvPicPr/>
          <p:nvPr/>
        </p:nvPicPr>
        <p:blipFill rotWithShape="1">
          <a:blip r:embed="rId2"/>
          <a:srcRect l="16465" r="14826"/>
          <a:stretch/>
        </p:blipFill>
        <p:spPr bwMode="auto">
          <a:xfrm>
            <a:off x="3491880" y="951570"/>
            <a:ext cx="2392658" cy="18349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973955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61</a:t>
            </a:fld>
            <a:endParaRPr lang="zh-CN" altLang="en-US"/>
          </a:p>
        </p:txBody>
      </p:sp>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1556665" y="186484"/>
            <a:ext cx="6885765" cy="3825425"/>
          </a:xfrm>
          <a:prstGeom prst="rect">
            <a:avLst/>
          </a:prstGeom>
        </p:spPr>
      </p:pic>
      <p:sp>
        <p:nvSpPr>
          <p:cNvPr id="4" name="矩形 3"/>
          <p:cNvSpPr/>
          <p:nvPr/>
        </p:nvSpPr>
        <p:spPr>
          <a:xfrm>
            <a:off x="2366755" y="4236935"/>
            <a:ext cx="4108817" cy="369332"/>
          </a:xfrm>
          <a:prstGeom prst="rect">
            <a:avLst/>
          </a:prstGeom>
        </p:spPr>
        <p:txBody>
          <a:bodyPr wrap="none">
            <a:spAutoFit/>
          </a:bodyPr>
          <a:lstStyle/>
          <a:p>
            <a:r>
              <a:rPr lang="zh-CN" altLang="zh-CN" kern="100" dirty="0">
                <a:latin typeface="Calibri" charset="0"/>
                <a:cs typeface="Times New Roman" charset="0"/>
              </a:rPr>
              <a:t>多层前馈神经网络</a:t>
            </a:r>
            <a:r>
              <a:rPr lang="zh-CN" altLang="en-US" kern="100" dirty="0">
                <a:latin typeface="Calibri" charset="0"/>
                <a:cs typeface="Times New Roman" charset="0"/>
              </a:rPr>
              <a:t>：为什么要分层呢？</a:t>
            </a:r>
            <a:endParaRPr lang="zh-CN" altLang="en-US" dirty="0"/>
          </a:p>
        </p:txBody>
      </p:sp>
    </p:spTree>
    <p:extLst>
      <p:ext uri="{BB962C8B-B14F-4D97-AF65-F5344CB8AC3E}">
        <p14:creationId xmlns:p14="http://schemas.microsoft.com/office/powerpoint/2010/main" val="3882774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62</a:t>
            </a:fld>
            <a:endParaRPr lang="zh-CN" altLang="en-US"/>
          </a:p>
        </p:txBody>
      </p:sp>
      <p:pic>
        <p:nvPicPr>
          <p:cNvPr id="2050" name="Picture 2" descr="beauty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001" y="5848"/>
            <a:ext cx="7853735" cy="513765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881" y="2841780"/>
            <a:ext cx="5445605" cy="584775"/>
          </a:xfrm>
          <a:prstGeom prst="rect">
            <a:avLst/>
          </a:prstGeom>
          <a:noFill/>
        </p:spPr>
        <p:txBody>
          <a:bodyPr wrap="square" rtlCol="0">
            <a:spAutoFit/>
          </a:bodyPr>
          <a:lstStyle/>
          <a:p>
            <a:r>
              <a:rPr kumimoji="1" lang="en-US" altLang="zh-CN" sz="3200" b="1" dirty="0">
                <a:solidFill>
                  <a:srgbClr val="00B0F0"/>
                </a:solidFill>
              </a:rPr>
              <a:t>Q</a:t>
            </a:r>
            <a:r>
              <a:rPr kumimoji="1" lang="zh-CN" altLang="en-US" sz="3200" b="1" dirty="0">
                <a:solidFill>
                  <a:srgbClr val="00B0F0"/>
                </a:solidFill>
              </a:rPr>
              <a:t>：人类是如何识别美女的？</a:t>
            </a:r>
          </a:p>
        </p:txBody>
      </p:sp>
    </p:spTree>
    <p:extLst>
      <p:ext uri="{BB962C8B-B14F-4D97-AF65-F5344CB8AC3E}">
        <p14:creationId xmlns:p14="http://schemas.microsoft.com/office/powerpoint/2010/main" val="102460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9720" y="284530"/>
            <a:ext cx="2961481" cy="1243649"/>
          </a:xfrm>
        </p:spPr>
        <p:txBody>
          <a:bodyPr/>
          <a:lstStyle/>
          <a:p>
            <a:r>
              <a:rPr lang="zh-CN" altLang="en-US" dirty="0"/>
              <a:t>深度学习</a:t>
            </a: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0762" y="3330549"/>
            <a:ext cx="2894738" cy="162749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57" y="1647415"/>
            <a:ext cx="2644502" cy="165401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159" y="46673"/>
            <a:ext cx="2471738" cy="157162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3262" y="-79165"/>
            <a:ext cx="2857500" cy="1607344"/>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20" y="1528178"/>
            <a:ext cx="4855597" cy="3606719"/>
          </a:xfrm>
          <a:prstGeom prst="rect">
            <a:avLst/>
          </a:prstGeom>
        </p:spPr>
      </p:pic>
    </p:spTree>
    <p:extLst>
      <p:ext uri="{BB962C8B-B14F-4D97-AF65-F5344CB8AC3E}">
        <p14:creationId xmlns:p14="http://schemas.microsoft.com/office/powerpoint/2010/main" val="3144168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FDECE3-04E0-41EC-B771-5AB4EF38E9D3}" type="slidenum">
              <a:rPr lang="zh-CN" altLang="en-US" smtClean="0"/>
              <a:pPr/>
              <a:t>64</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765" y="861560"/>
            <a:ext cx="3749263" cy="171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785" y="3426845"/>
            <a:ext cx="3267669"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弧形 5"/>
          <p:cNvSpPr/>
          <p:nvPr/>
        </p:nvSpPr>
        <p:spPr>
          <a:xfrm rot="20491372">
            <a:off x="4707014" y="1806664"/>
            <a:ext cx="675075" cy="1485165"/>
          </a:xfrm>
          <a:prstGeom prst="arc">
            <a:avLst>
              <a:gd name="adj1" fmla="val 16200000"/>
              <a:gd name="adj2" fmla="val 5028378"/>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3888134" y="1131590"/>
            <a:ext cx="773875" cy="1800201"/>
          </a:xfrm>
          <a:prstGeom prst="arc">
            <a:avLst>
              <a:gd name="adj1" fmla="val 15925435"/>
              <a:gd name="adj2" fmla="val 5028378"/>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左大括号 6"/>
          <p:cNvSpPr/>
          <p:nvPr/>
        </p:nvSpPr>
        <p:spPr>
          <a:xfrm rot="5400000">
            <a:off x="4020688" y="1772911"/>
            <a:ext cx="652573" cy="26102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左大括号 11"/>
          <p:cNvSpPr/>
          <p:nvPr/>
        </p:nvSpPr>
        <p:spPr>
          <a:xfrm rot="5400000">
            <a:off x="5063028" y="2741029"/>
            <a:ext cx="326285" cy="13051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161510" y="2076695"/>
            <a:ext cx="2700299" cy="461665"/>
          </a:xfrm>
          <a:prstGeom prst="rect">
            <a:avLst/>
          </a:prstGeom>
          <a:noFill/>
        </p:spPr>
        <p:txBody>
          <a:bodyPr wrap="square" rtlCol="0">
            <a:spAutoFit/>
          </a:bodyPr>
          <a:lstStyle/>
          <a:p>
            <a:r>
              <a:rPr lang="zh-CN" altLang="en-US" sz="2400" dirty="0"/>
              <a:t>嵌套的拟合函数</a:t>
            </a:r>
          </a:p>
        </p:txBody>
      </p:sp>
    </p:spTree>
    <p:extLst>
      <p:ext uri="{BB962C8B-B14F-4D97-AF65-F5344CB8AC3E}">
        <p14:creationId xmlns:p14="http://schemas.microsoft.com/office/powerpoint/2010/main" val="2392788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9FDECE3-04E0-41EC-B771-5AB4EF38E9D3}" type="slidenum">
              <a:rPr lang="zh-CN" altLang="en-US" smtClean="0"/>
              <a:pPr/>
              <a:t>65</a:t>
            </a:fld>
            <a:endParaRPr lang="zh-CN" altLang="en-US"/>
          </a:p>
        </p:txBody>
      </p:sp>
      <p:pic>
        <p:nvPicPr>
          <p:cNvPr id="1946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5586"/>
          <a:stretch/>
        </p:blipFill>
        <p:spPr bwMode="auto">
          <a:xfrm>
            <a:off x="1601669" y="141480"/>
            <a:ext cx="5175575" cy="362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691680" y="3921900"/>
            <a:ext cx="5850650" cy="369332"/>
          </a:xfrm>
          <a:prstGeom prst="rect">
            <a:avLst/>
          </a:prstGeom>
        </p:spPr>
        <p:txBody>
          <a:bodyPr wrap="square">
            <a:spAutoFit/>
          </a:bodyPr>
          <a:lstStyle/>
          <a:p>
            <a:r>
              <a:rPr lang="zh-CN" altLang="en-US" dirty="0"/>
              <a:t>人工神经网络在本质上是一个多层的复合函数：</a:t>
            </a:r>
          </a:p>
        </p:txBody>
      </p:sp>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700" y="4381143"/>
            <a:ext cx="32194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247075" y="4482227"/>
            <a:ext cx="3432350" cy="369332"/>
          </a:xfrm>
          <a:prstGeom prst="rect">
            <a:avLst/>
          </a:prstGeom>
        </p:spPr>
        <p:txBody>
          <a:bodyPr wrap="none">
            <a:spAutoFit/>
          </a:bodyPr>
          <a:lstStyle/>
          <a:p>
            <a:r>
              <a:rPr lang="zh-CN" altLang="en-US" b="1" dirty="0">
                <a:solidFill>
                  <a:srgbClr val="FF0000"/>
                </a:solidFill>
              </a:rPr>
              <a:t>它实现了从向量</a:t>
            </a:r>
            <a:r>
              <a:rPr lang="en-US" altLang="zh-CN" b="1" dirty="0">
                <a:solidFill>
                  <a:srgbClr val="FF0000"/>
                </a:solidFill>
              </a:rPr>
              <a:t>x</a:t>
            </a:r>
            <a:r>
              <a:rPr lang="zh-CN" altLang="en-US" b="1" dirty="0">
                <a:solidFill>
                  <a:srgbClr val="FF0000"/>
                </a:solidFill>
              </a:rPr>
              <a:t>到向量</a:t>
            </a:r>
            <a:r>
              <a:rPr lang="en-US" altLang="zh-CN" b="1" dirty="0">
                <a:solidFill>
                  <a:srgbClr val="FF0000"/>
                </a:solidFill>
              </a:rPr>
              <a:t>y</a:t>
            </a:r>
            <a:r>
              <a:rPr lang="zh-CN" altLang="en-US" b="1" dirty="0">
                <a:solidFill>
                  <a:srgbClr val="FF0000"/>
                </a:solidFill>
              </a:rPr>
              <a:t>的映射</a:t>
            </a:r>
          </a:p>
        </p:txBody>
      </p:sp>
    </p:spTree>
    <p:extLst>
      <p:ext uri="{BB962C8B-B14F-4D97-AF65-F5344CB8AC3E}">
        <p14:creationId xmlns:p14="http://schemas.microsoft.com/office/powerpoint/2010/main" val="17481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59FDECE3-04E0-41EC-B771-5AB4EF38E9D3}" type="slidenum">
              <a:rPr lang="zh-CN" altLang="en-US" smtClean="0"/>
              <a:pPr/>
              <a:t>66</a:t>
            </a:fld>
            <a:endParaRPr lang="zh-CN" altLang="en-US"/>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890" y="96475"/>
            <a:ext cx="5376823" cy="418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016605" y="4377962"/>
            <a:ext cx="8370929" cy="369332"/>
          </a:xfrm>
          <a:prstGeom prst="rect">
            <a:avLst/>
          </a:prstGeom>
        </p:spPr>
        <p:txBody>
          <a:bodyPr wrap="square">
            <a:spAutoFit/>
          </a:bodyPr>
          <a:lstStyle/>
          <a:p>
            <a:r>
              <a:rPr lang="en-US" altLang="zh-CN" dirty="0"/>
              <a:t>All the impressive achievements of deep learning amount to </a:t>
            </a:r>
            <a:r>
              <a:rPr lang="en-US" altLang="zh-CN" b="1" dirty="0">
                <a:solidFill>
                  <a:srgbClr val="FF0000"/>
                </a:solidFill>
              </a:rPr>
              <a:t>just curve fitting</a:t>
            </a:r>
            <a:endParaRPr lang="zh-CN" altLang="en-US" b="1" dirty="0">
              <a:solidFill>
                <a:srgbClr val="FF0000"/>
              </a:solidFill>
            </a:endParaRPr>
          </a:p>
        </p:txBody>
      </p:sp>
      <p:sp>
        <p:nvSpPr>
          <p:cNvPr id="7" name="矩形 6"/>
          <p:cNvSpPr/>
          <p:nvPr/>
        </p:nvSpPr>
        <p:spPr>
          <a:xfrm>
            <a:off x="161510" y="1004412"/>
            <a:ext cx="3420380" cy="1754326"/>
          </a:xfrm>
          <a:prstGeom prst="rect">
            <a:avLst/>
          </a:prstGeom>
        </p:spPr>
        <p:txBody>
          <a:bodyPr wrap="square">
            <a:spAutoFit/>
          </a:bodyPr>
          <a:lstStyle/>
          <a:p>
            <a:r>
              <a:rPr lang="zh-CN" altLang="en-US" dirty="0"/>
              <a:t>朱迪亚</a:t>
            </a:r>
            <a:r>
              <a:rPr lang="en-US" altLang="zh-CN" dirty="0"/>
              <a:t>·</a:t>
            </a:r>
            <a:r>
              <a:rPr lang="zh-CN" altLang="en-US" dirty="0"/>
              <a:t>珀尔</a:t>
            </a:r>
            <a:endParaRPr lang="en-US" altLang="zh-CN" dirty="0"/>
          </a:p>
          <a:p>
            <a:r>
              <a:rPr lang="zh-CN" altLang="en-US" dirty="0"/>
              <a:t>（</a:t>
            </a:r>
            <a:r>
              <a:rPr lang="en-US" altLang="zh-CN" dirty="0"/>
              <a:t>Judea Pearl</a:t>
            </a:r>
            <a:r>
              <a:rPr lang="zh-CN" altLang="en-US" dirty="0"/>
              <a:t>，</a:t>
            </a:r>
            <a:r>
              <a:rPr lang="en-US" altLang="zh-CN" dirty="0"/>
              <a:t>1936</a:t>
            </a:r>
            <a:r>
              <a:rPr lang="zh-CN" altLang="en-US" dirty="0"/>
              <a:t>－）</a:t>
            </a:r>
            <a:endParaRPr lang="en-US" altLang="zh-CN" dirty="0"/>
          </a:p>
          <a:p>
            <a:r>
              <a:rPr lang="en-US" altLang="zh-CN" dirty="0"/>
              <a:t>Israeli-American computer scientist and </a:t>
            </a:r>
            <a:r>
              <a:rPr lang="en-US" altLang="zh-CN" b="1" dirty="0">
                <a:solidFill>
                  <a:srgbClr val="FF0000"/>
                </a:solidFill>
              </a:rPr>
              <a:t>philosopher</a:t>
            </a:r>
            <a:r>
              <a:rPr lang="zh-CN" altLang="en-US" dirty="0">
                <a:solidFill>
                  <a:srgbClr val="7030A0"/>
                </a:solidFill>
              </a:rPr>
              <a:t>，</a:t>
            </a:r>
            <a:endParaRPr lang="en-US" altLang="zh-CN" dirty="0">
              <a:solidFill>
                <a:srgbClr val="7030A0"/>
              </a:solidFill>
            </a:endParaRPr>
          </a:p>
          <a:p>
            <a:r>
              <a:rPr lang="en-US" altLang="zh-CN" dirty="0"/>
              <a:t> 2011 winner of the ACM Turing Award</a:t>
            </a:r>
            <a:endParaRPr lang="zh-CN" altLang="en-US" dirty="0"/>
          </a:p>
        </p:txBody>
      </p:sp>
    </p:spTree>
    <p:extLst>
      <p:ext uri="{BB962C8B-B14F-4D97-AF65-F5344CB8AC3E}">
        <p14:creationId xmlns:p14="http://schemas.microsoft.com/office/powerpoint/2010/main" val="166033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FDECE3-04E0-41EC-B771-5AB4EF38E9D3}" type="slidenum">
              <a:rPr lang="zh-CN" altLang="en-US" smtClean="0"/>
              <a:pPr/>
              <a:t>67</a:t>
            </a:fld>
            <a:endParaRPr lang="zh-CN"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05" y="96475"/>
            <a:ext cx="8397425" cy="4960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16107" y="186485"/>
            <a:ext cx="8370929" cy="369332"/>
          </a:xfrm>
          <a:prstGeom prst="rect">
            <a:avLst/>
          </a:prstGeom>
        </p:spPr>
        <p:txBody>
          <a:bodyPr wrap="square">
            <a:spAutoFit/>
          </a:bodyPr>
          <a:lstStyle/>
          <a:p>
            <a:r>
              <a:rPr lang="en-US" altLang="zh-CN" dirty="0"/>
              <a:t>All the impressive achievements of deep learning amount to </a:t>
            </a:r>
            <a:r>
              <a:rPr lang="en-US" altLang="zh-CN" b="1" dirty="0">
                <a:solidFill>
                  <a:srgbClr val="FF0000"/>
                </a:solidFill>
              </a:rPr>
              <a:t>just curve fitting</a:t>
            </a:r>
            <a:endParaRPr lang="zh-CN" altLang="en-US" b="1" dirty="0">
              <a:solidFill>
                <a:srgbClr val="FF0000"/>
              </a:solidFill>
            </a:endParaRPr>
          </a:p>
        </p:txBody>
      </p:sp>
    </p:spTree>
    <p:extLst>
      <p:ext uri="{BB962C8B-B14F-4D97-AF65-F5344CB8AC3E}">
        <p14:creationId xmlns:p14="http://schemas.microsoft.com/office/powerpoint/2010/main" val="404054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9FDECE3-04E0-41EC-B771-5AB4EF38E9D3}" type="slidenum">
              <a:rPr lang="zh-CN" altLang="en-US" smtClean="0"/>
              <a:pPr/>
              <a:t>68</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289050"/>
            <a:ext cx="7810500"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9580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9FDECE3-04E0-41EC-B771-5AB4EF38E9D3}" type="slidenum">
              <a:rPr lang="zh-CN" altLang="en-US" smtClean="0"/>
              <a:pPr/>
              <a:t>69</a:t>
            </a:fld>
            <a:endParaRPr lang="zh-CN" altLang="en-US"/>
          </a:p>
        </p:txBody>
      </p:sp>
      <p:sp>
        <p:nvSpPr>
          <p:cNvPr id="3" name="矩形 2"/>
          <p:cNvSpPr/>
          <p:nvPr/>
        </p:nvSpPr>
        <p:spPr>
          <a:xfrm>
            <a:off x="521549" y="456515"/>
            <a:ext cx="4140461" cy="646331"/>
          </a:xfrm>
          <a:prstGeom prst="rect">
            <a:avLst/>
          </a:prstGeom>
        </p:spPr>
        <p:txBody>
          <a:bodyPr wrap="square">
            <a:spAutoFit/>
          </a:bodyPr>
          <a:lstStyle/>
          <a:p>
            <a:r>
              <a:rPr lang="zh-CN" altLang="en-US" sz="3600" b="1" baseline="30000" dirty="0"/>
              <a:t>如何防止过拟合？</a:t>
            </a:r>
            <a:endParaRPr lang="zh-CN" altLang="en-US" sz="3600"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765" y="801434"/>
            <a:ext cx="6467255" cy="4184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775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12E7A4-9657-F243-B662-7CF3253375B8}"/>
              </a:ext>
            </a:extLst>
          </p:cNvPr>
          <p:cNvPicPr>
            <a:picLocks noChangeAspect="1"/>
          </p:cNvPicPr>
          <p:nvPr/>
        </p:nvPicPr>
        <p:blipFill>
          <a:blip r:embed="rId2"/>
          <a:stretch>
            <a:fillRect/>
          </a:stretch>
        </p:blipFill>
        <p:spPr>
          <a:xfrm>
            <a:off x="6417205" y="816555"/>
            <a:ext cx="2003087" cy="3000879"/>
          </a:xfrm>
          <a:prstGeom prst="rect">
            <a:avLst/>
          </a:prstGeom>
        </p:spPr>
      </p:pic>
      <p:sp>
        <p:nvSpPr>
          <p:cNvPr id="3" name="矩形 2">
            <a:extLst>
              <a:ext uri="{FF2B5EF4-FFF2-40B4-BE49-F238E27FC236}">
                <a16:creationId xmlns:a16="http://schemas.microsoft.com/office/drawing/2014/main" id="{7A642C62-4F7C-7646-B827-0DF935AA1649}"/>
              </a:ext>
            </a:extLst>
          </p:cNvPr>
          <p:cNvSpPr/>
          <p:nvPr/>
        </p:nvSpPr>
        <p:spPr>
          <a:xfrm>
            <a:off x="1578912" y="3954185"/>
            <a:ext cx="3272050" cy="364523"/>
          </a:xfrm>
          <a:prstGeom prst="rect">
            <a:avLst/>
          </a:prstGeom>
        </p:spPr>
        <p:txBody>
          <a:bodyPr wrap="none">
            <a:spAutoFit/>
          </a:bodyPr>
          <a:lstStyle/>
          <a:p>
            <a:pPr algn="ctr">
              <a:lnSpc>
                <a:spcPct val="150000"/>
              </a:lnSpc>
              <a:spcAft>
                <a:spcPts val="563"/>
              </a:spcAft>
            </a:pPr>
            <a:r>
              <a:rPr lang="zh-CN" altLang="zh-CN" sz="1350" kern="100" dirty="0">
                <a:solidFill>
                  <a:srgbClr val="000000"/>
                </a:solidFill>
                <a:latin typeface="Times New Roman" panose="02020603050405020304" pitchFamily="18" charset="0"/>
                <a:ea typeface="宋体" panose="02010600030101010101" pitchFamily="2" charset="-122"/>
              </a:rPr>
              <a:t>图</a:t>
            </a:r>
            <a:r>
              <a:rPr lang="en-US" altLang="zh-CN" sz="1350" kern="100" dirty="0">
                <a:solidFill>
                  <a:srgbClr val="000000"/>
                </a:solidFill>
                <a:latin typeface="Times New Roman" panose="02020603050405020304" pitchFamily="18" charset="0"/>
                <a:ea typeface="宋体" panose="02010600030101010101" pitchFamily="2" charset="-122"/>
              </a:rPr>
              <a:t>7-1  </a:t>
            </a:r>
            <a:r>
              <a:rPr lang="zh-CN" altLang="zh-CN" sz="1350" kern="100" dirty="0">
                <a:solidFill>
                  <a:srgbClr val="000000"/>
                </a:solidFill>
                <a:latin typeface="Times New Roman" panose="02020603050405020304" pitchFamily="18" charset="0"/>
                <a:ea typeface="宋体" panose="02010600030101010101" pitchFamily="2" charset="-122"/>
              </a:rPr>
              <a:t>由低级特征向上抽象形成高级特征</a:t>
            </a:r>
            <a:endParaRPr lang="zh-CN" altLang="zh-CN" sz="1350" dirty="0">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570A117C-C175-DF41-B0FD-6EF9E1441F39}"/>
              </a:ext>
            </a:extLst>
          </p:cNvPr>
          <p:cNvSpPr/>
          <p:nvPr/>
        </p:nvSpPr>
        <p:spPr>
          <a:xfrm>
            <a:off x="6912260" y="3954185"/>
            <a:ext cx="1609800" cy="300082"/>
          </a:xfrm>
          <a:prstGeom prst="rect">
            <a:avLst/>
          </a:prstGeom>
        </p:spPr>
        <p:txBody>
          <a:bodyPr wrap="none">
            <a:spAutoFit/>
          </a:bodyPr>
          <a:lstStyle/>
          <a:p>
            <a:r>
              <a:rPr lang="en-US" altLang="zh-CN" sz="1350" kern="100" dirty="0">
                <a:latin typeface="Calibri" panose="020F0502020204030204" pitchFamily="34" charset="0"/>
                <a:ea typeface="宋体" panose="02010600030101010101" pitchFamily="2" charset="-122"/>
                <a:cs typeface="Times New Roman" panose="02020603050405020304" pitchFamily="18" charset="0"/>
              </a:rPr>
              <a:t>David Hunter Hubel</a:t>
            </a:r>
            <a:r>
              <a:rPr lang="zh-CN" altLang="zh-CN" sz="1350" dirty="0"/>
              <a:t> </a:t>
            </a:r>
            <a:endParaRPr lang="zh-CN" altLang="en-US" sz="1350" dirty="0"/>
          </a:p>
        </p:txBody>
      </p:sp>
      <p:sp>
        <p:nvSpPr>
          <p:cNvPr id="6" name="标题 5">
            <a:extLst>
              <a:ext uri="{FF2B5EF4-FFF2-40B4-BE49-F238E27FC236}">
                <a16:creationId xmlns:a16="http://schemas.microsoft.com/office/drawing/2014/main" id="{3C796FBD-C060-D047-995D-8189960AD5BC}"/>
              </a:ext>
            </a:extLst>
          </p:cNvPr>
          <p:cNvSpPr>
            <a:spLocks noGrp="1"/>
          </p:cNvSpPr>
          <p:nvPr>
            <p:ph type="title"/>
          </p:nvPr>
        </p:nvSpPr>
        <p:spPr/>
        <p:txBody>
          <a:bodyPr>
            <a:normAutofit/>
          </a:bodyPr>
          <a:lstStyle/>
          <a:p>
            <a:r>
              <a:rPr lang="zh-CN" altLang="zh-CN" kern="100" dirty="0">
                <a:latin typeface="Times New Roman" panose="02020603050405020304" pitchFamily="18" charset="0"/>
                <a:ea typeface="方正书宋简体"/>
                <a:cs typeface="Times New Roman" panose="02020603050405020304" pitchFamily="18" charset="0"/>
              </a:rPr>
              <a:t>生物学启示</a:t>
            </a:r>
            <a:r>
              <a:rPr lang="zh-CN" altLang="zh-CN" dirty="0"/>
              <a:t> </a:t>
            </a:r>
            <a:endParaRPr lang="zh-CN" altLang="en-US" dirty="0"/>
          </a:p>
        </p:txBody>
      </p:sp>
      <p:pic>
        <p:nvPicPr>
          <p:cNvPr id="11" name="图片 10">
            <a:extLst>
              <a:ext uri="{FF2B5EF4-FFF2-40B4-BE49-F238E27FC236}">
                <a16:creationId xmlns:a16="http://schemas.microsoft.com/office/drawing/2014/main" id="{0D97D66D-9C3A-524E-94EE-AB34DC4D62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71600" y="1401619"/>
            <a:ext cx="3690410" cy="2295255"/>
          </a:xfrm>
          <a:prstGeom prst="rect">
            <a:avLst/>
          </a:prstGeom>
          <a:noFill/>
          <a:ln>
            <a:noFill/>
          </a:ln>
        </p:spPr>
      </p:pic>
    </p:spTree>
    <p:extLst>
      <p:ext uri="{BB962C8B-B14F-4D97-AF65-F5344CB8AC3E}">
        <p14:creationId xmlns:p14="http://schemas.microsoft.com/office/powerpoint/2010/main" val="3468433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9FDECE3-04E0-41EC-B771-5AB4EF38E9D3}" type="slidenum">
              <a:rPr lang="zh-CN" altLang="en-US" smtClean="0"/>
              <a:pPr/>
              <a:t>70</a:t>
            </a:fld>
            <a:endParaRPr lang="zh-CN" alt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620" y="501520"/>
            <a:ext cx="6537813" cy="3555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106615" y="4371950"/>
            <a:ext cx="7155795" cy="461665"/>
          </a:xfrm>
          <a:prstGeom prst="rect">
            <a:avLst/>
          </a:prstGeom>
        </p:spPr>
        <p:txBody>
          <a:bodyPr wrap="square">
            <a:spAutoFit/>
          </a:bodyPr>
          <a:lstStyle/>
          <a:p>
            <a:r>
              <a:rPr lang="en-US" altLang="zh-CN" sz="1200" dirty="0" err="1"/>
              <a:t>Srivastava</a:t>
            </a:r>
            <a:r>
              <a:rPr lang="en-US" altLang="zh-CN" sz="1200" dirty="0"/>
              <a:t> N, Hinton G, </a:t>
            </a:r>
            <a:r>
              <a:rPr lang="en-US" altLang="zh-CN" sz="1200" dirty="0" err="1"/>
              <a:t>Krizhevsky</a:t>
            </a:r>
            <a:r>
              <a:rPr lang="en-US" altLang="zh-CN" sz="1200" dirty="0"/>
              <a:t> A, et al. </a:t>
            </a:r>
            <a:r>
              <a:rPr lang="en-US" altLang="zh-CN" sz="1200" dirty="0">
                <a:solidFill>
                  <a:srgbClr val="FF0000"/>
                </a:solidFill>
              </a:rPr>
              <a:t>Dropout</a:t>
            </a:r>
            <a:r>
              <a:rPr lang="en-US" altLang="zh-CN" sz="1200" dirty="0"/>
              <a:t>: a simple way to prevent neural networks from </a:t>
            </a:r>
            <a:r>
              <a:rPr lang="en-US" altLang="zh-CN" sz="1200" dirty="0" err="1"/>
              <a:t>overfitting</a:t>
            </a:r>
            <a:r>
              <a:rPr lang="en-US" altLang="zh-CN" sz="1200" dirty="0"/>
              <a:t>[J]. Journal of Machine Learning Research, 2014, 15(1):1929-1958.</a:t>
            </a:r>
            <a:endParaRPr lang="zh-CN" altLang="en-US" sz="1200" dirty="0"/>
          </a:p>
        </p:txBody>
      </p:sp>
      <p:sp>
        <p:nvSpPr>
          <p:cNvPr id="4" name="TextBox 3"/>
          <p:cNvSpPr txBox="1"/>
          <p:nvPr/>
        </p:nvSpPr>
        <p:spPr>
          <a:xfrm>
            <a:off x="431540" y="636535"/>
            <a:ext cx="1665185" cy="369332"/>
          </a:xfrm>
          <a:prstGeom prst="rect">
            <a:avLst/>
          </a:prstGeom>
          <a:noFill/>
        </p:spPr>
        <p:txBody>
          <a:bodyPr wrap="square" rtlCol="0">
            <a:spAutoFit/>
          </a:bodyPr>
          <a:lstStyle/>
          <a:p>
            <a:r>
              <a:rPr lang="zh-CN" altLang="en-US" b="1" dirty="0">
                <a:solidFill>
                  <a:srgbClr val="00B050"/>
                </a:solidFill>
              </a:rPr>
              <a:t>师法自然！</a:t>
            </a:r>
          </a:p>
        </p:txBody>
      </p:sp>
    </p:spTree>
    <p:extLst>
      <p:ext uri="{BB962C8B-B14F-4D97-AF65-F5344CB8AC3E}">
        <p14:creationId xmlns:p14="http://schemas.microsoft.com/office/powerpoint/2010/main" val="2832421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71</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990" y="411510"/>
            <a:ext cx="4095572" cy="3492938"/>
          </a:xfrm>
          <a:prstGeom prst="rect">
            <a:avLst/>
          </a:prstGeom>
        </p:spPr>
      </p:pic>
      <p:sp>
        <p:nvSpPr>
          <p:cNvPr id="6" name="TextBox 5"/>
          <p:cNvSpPr txBox="1"/>
          <p:nvPr/>
        </p:nvSpPr>
        <p:spPr>
          <a:xfrm>
            <a:off x="1151617" y="3567699"/>
            <a:ext cx="6615735" cy="369332"/>
          </a:xfrm>
          <a:prstGeom prst="rect">
            <a:avLst/>
          </a:prstGeom>
          <a:noFill/>
        </p:spPr>
        <p:txBody>
          <a:bodyPr wrap="square" rtlCol="0">
            <a:spAutoFit/>
          </a:bodyPr>
          <a:lstStyle/>
          <a:p>
            <a:r>
              <a:rPr lang="en-US" altLang="zh-CN" dirty="0"/>
              <a:t>Q</a:t>
            </a:r>
            <a:r>
              <a:rPr lang="zh-CN" altLang="en-US" dirty="0"/>
              <a:t>：人脑中的轴突（连接）什么时间点最多？人什么时候最智慧？</a:t>
            </a:r>
          </a:p>
        </p:txBody>
      </p:sp>
      <p:pic>
        <p:nvPicPr>
          <p:cNvPr id="2355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9441"/>
          <a:stretch/>
        </p:blipFill>
        <p:spPr bwMode="auto">
          <a:xfrm>
            <a:off x="412750" y="186485"/>
            <a:ext cx="8318500" cy="3084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46588" y="4056915"/>
            <a:ext cx="6615735" cy="923330"/>
          </a:xfrm>
          <a:prstGeom prst="rect">
            <a:avLst/>
          </a:prstGeom>
          <a:noFill/>
        </p:spPr>
        <p:txBody>
          <a:bodyPr wrap="square" rtlCol="0">
            <a:spAutoFit/>
          </a:bodyPr>
          <a:lstStyle/>
          <a:p>
            <a:pPr>
              <a:lnSpc>
                <a:spcPct val="150000"/>
              </a:lnSpc>
            </a:pPr>
            <a:r>
              <a:rPr lang="en-US" altLang="zh-CN" dirty="0"/>
              <a:t>A</a:t>
            </a:r>
            <a:r>
              <a:rPr lang="zh-CN" altLang="en-US" dirty="0"/>
              <a:t>：年轻时神经元</a:t>
            </a:r>
            <a:r>
              <a:rPr lang="en-US" altLang="zh-CN" dirty="0"/>
              <a:t>1000</a:t>
            </a:r>
            <a:r>
              <a:rPr lang="zh-CN" altLang="en-US" dirty="0"/>
              <a:t>亿。</a:t>
            </a:r>
            <a:r>
              <a:rPr lang="zh-CN" altLang="en-US" b="1" dirty="0">
                <a:solidFill>
                  <a:srgbClr val="00B050"/>
                </a:solidFill>
              </a:rPr>
              <a:t>智慧：神经元的</a:t>
            </a:r>
            <a:r>
              <a:rPr lang="zh-CN" altLang="en-US" dirty="0"/>
              <a:t>连接数量减少一半！</a:t>
            </a:r>
            <a:r>
              <a:rPr lang="zh-CN" altLang="en-US" b="1" dirty="0">
                <a:solidFill>
                  <a:srgbClr val="00B050"/>
                </a:solidFill>
              </a:rPr>
              <a:t>主要是靠原有连接的消失来完成的</a:t>
            </a:r>
          </a:p>
        </p:txBody>
      </p:sp>
      <p:pic>
        <p:nvPicPr>
          <p:cNvPr id="235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951570"/>
            <a:ext cx="1595915" cy="2033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82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4"/>
                                        </p:tgtEl>
                                        <p:attrNameLst>
                                          <p:attrName>style.visibility</p:attrName>
                                        </p:attrNameLst>
                                      </p:cBhvr>
                                      <p:to>
                                        <p:strVal val="visible"/>
                                      </p:to>
                                    </p:set>
                                    <p:animEffect transition="in" filter="fade">
                                      <p:cBhvr>
                                        <p:cTn id="14" dur="1000"/>
                                        <p:tgtEl>
                                          <p:spTgt spid="23554"/>
                                        </p:tgtEl>
                                      </p:cBhvr>
                                    </p:animEffect>
                                    <p:anim calcmode="lin" valueType="num">
                                      <p:cBhvr>
                                        <p:cTn id="15" dur="1000" fill="hold"/>
                                        <p:tgtEl>
                                          <p:spTgt spid="23554"/>
                                        </p:tgtEl>
                                        <p:attrNameLst>
                                          <p:attrName>ppt_x</p:attrName>
                                        </p:attrNameLst>
                                      </p:cBhvr>
                                      <p:tavLst>
                                        <p:tav tm="0">
                                          <p:val>
                                            <p:strVal val="#ppt_x"/>
                                          </p:val>
                                        </p:tav>
                                        <p:tav tm="100000">
                                          <p:val>
                                            <p:strVal val="#ppt_x"/>
                                          </p:val>
                                        </p:tav>
                                      </p:tavLst>
                                    </p:anim>
                                    <p:anim calcmode="lin" valueType="num">
                                      <p:cBhvr>
                                        <p:cTn id="16" dur="1000" fill="hold"/>
                                        <p:tgtEl>
                                          <p:spTgt spid="2355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555"/>
                                        </p:tgtEl>
                                        <p:attrNameLst>
                                          <p:attrName>style.visibility</p:attrName>
                                        </p:attrNameLst>
                                      </p:cBhvr>
                                      <p:to>
                                        <p:strVal val="visible"/>
                                      </p:to>
                                    </p:set>
                                    <p:animEffect transition="in" filter="fade">
                                      <p:cBhvr>
                                        <p:cTn id="28" dur="1000"/>
                                        <p:tgtEl>
                                          <p:spTgt spid="23555"/>
                                        </p:tgtEl>
                                      </p:cBhvr>
                                    </p:animEffect>
                                    <p:anim calcmode="lin" valueType="num">
                                      <p:cBhvr>
                                        <p:cTn id="29" dur="1000" fill="hold"/>
                                        <p:tgtEl>
                                          <p:spTgt spid="23555"/>
                                        </p:tgtEl>
                                        <p:attrNameLst>
                                          <p:attrName>ppt_x</p:attrName>
                                        </p:attrNameLst>
                                      </p:cBhvr>
                                      <p:tavLst>
                                        <p:tav tm="0">
                                          <p:val>
                                            <p:strVal val="#ppt_x"/>
                                          </p:val>
                                        </p:tav>
                                        <p:tav tm="100000">
                                          <p:val>
                                            <p:strVal val="#ppt_x"/>
                                          </p:val>
                                        </p:tav>
                                      </p:tavLst>
                                    </p:anim>
                                    <p:anim calcmode="lin" valueType="num">
                                      <p:cBhvr>
                                        <p:cTn id="30" dur="1000" fill="hold"/>
                                        <p:tgtEl>
                                          <p:spTgt spid="235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9FDECE3-04E0-41EC-B771-5AB4EF38E9D3}" type="slidenum">
              <a:rPr lang="zh-CN" altLang="en-US" smtClean="0"/>
              <a:pPr/>
              <a:t>72</a:t>
            </a:fld>
            <a:endParaRPr lang="zh-CN" altLang="en-US"/>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914" y="1248454"/>
            <a:ext cx="4893695" cy="280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25" y="2071447"/>
            <a:ext cx="2893888" cy="2154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71600" y="4146925"/>
            <a:ext cx="1710190" cy="369332"/>
          </a:xfrm>
          <a:prstGeom prst="rect">
            <a:avLst/>
          </a:prstGeom>
          <a:noFill/>
        </p:spPr>
        <p:txBody>
          <a:bodyPr wrap="square" rtlCol="0">
            <a:spAutoFit/>
          </a:bodyPr>
          <a:lstStyle/>
          <a:p>
            <a:pPr algn="ctr"/>
            <a:r>
              <a:rPr lang="zh-CN" altLang="en-US" dirty="0"/>
              <a:t>随机失活</a:t>
            </a:r>
          </a:p>
        </p:txBody>
      </p:sp>
      <p:pic>
        <p:nvPicPr>
          <p:cNvPr id="215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388" y="96475"/>
            <a:ext cx="2756557" cy="2205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64A31B72-67C3-BD41-9058-0D856DEF3B4F}"/>
              </a:ext>
            </a:extLst>
          </p:cNvPr>
          <p:cNvSpPr/>
          <p:nvPr/>
        </p:nvSpPr>
        <p:spPr>
          <a:xfrm>
            <a:off x="4436985" y="4516257"/>
            <a:ext cx="2852063" cy="310341"/>
          </a:xfrm>
          <a:prstGeom prst="rect">
            <a:avLst/>
          </a:prstGeom>
        </p:spPr>
        <p:txBody>
          <a:bodyPr wrap="none">
            <a:spAutoFit/>
          </a:bodyPr>
          <a:lstStyle/>
          <a:p>
            <a:pPr algn="just">
              <a:lnSpc>
                <a:spcPts val="1650"/>
              </a:lnSpc>
              <a:spcBef>
                <a:spcPts val="1800"/>
              </a:spcBef>
              <a:spcAft>
                <a:spcPts val="1440"/>
              </a:spcAft>
            </a:pPr>
            <a:r>
              <a:rPr lang="zh-CN" altLang="zh-CN" kern="100" dirty="0">
                <a:solidFill>
                  <a:srgbClr val="2F5496"/>
                </a:solidFill>
                <a:latin typeface="Arial" panose="020B0604020202020204" pitchFamily="34" charset="0"/>
                <a:ea typeface="方正准圆简体"/>
                <a:cs typeface="宋体" panose="02010600030101010101" pitchFamily="2" charset="-122"/>
              </a:rPr>
              <a:t>防止过拟合的</a:t>
            </a:r>
            <a:r>
              <a:rPr lang="en-US" altLang="zh-CN" kern="100" dirty="0">
                <a:solidFill>
                  <a:srgbClr val="2F5496"/>
                </a:solidFill>
                <a:latin typeface="Arial" panose="020B0604020202020204" pitchFamily="34" charset="0"/>
                <a:ea typeface="方正准圆简体"/>
                <a:cs typeface="宋体" panose="02010600030101010101" pitchFamily="2" charset="-122"/>
              </a:rPr>
              <a:t>Dropout</a:t>
            </a:r>
            <a:r>
              <a:rPr lang="zh-CN" altLang="zh-CN" kern="100" dirty="0">
                <a:solidFill>
                  <a:srgbClr val="2F5496"/>
                </a:solidFill>
                <a:latin typeface="Arial" panose="020B0604020202020204" pitchFamily="34" charset="0"/>
                <a:ea typeface="方正准圆简体"/>
                <a:cs typeface="宋体" panose="02010600030101010101" pitchFamily="2" charset="-122"/>
              </a:rPr>
              <a:t>机制</a:t>
            </a:r>
          </a:p>
        </p:txBody>
      </p:sp>
    </p:spTree>
    <p:extLst>
      <p:ext uri="{BB962C8B-B14F-4D97-AF65-F5344CB8AC3E}">
        <p14:creationId xmlns:p14="http://schemas.microsoft.com/office/powerpoint/2010/main" val="347269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fade">
                                      <p:cBhvr>
                                        <p:cTn id="7" dur="1000"/>
                                        <p:tgtEl>
                                          <p:spTgt spid="21509"/>
                                        </p:tgtEl>
                                      </p:cBhvr>
                                    </p:animEffect>
                                    <p:anim calcmode="lin" valueType="num">
                                      <p:cBhvr>
                                        <p:cTn id="8" dur="1000" fill="hold"/>
                                        <p:tgtEl>
                                          <p:spTgt spid="21509"/>
                                        </p:tgtEl>
                                        <p:attrNameLst>
                                          <p:attrName>ppt_x</p:attrName>
                                        </p:attrNameLst>
                                      </p:cBhvr>
                                      <p:tavLst>
                                        <p:tav tm="0">
                                          <p:val>
                                            <p:strVal val="#ppt_x"/>
                                          </p:val>
                                        </p:tav>
                                        <p:tav tm="100000">
                                          <p:val>
                                            <p:strVal val="#ppt_x"/>
                                          </p:val>
                                        </p:tav>
                                      </p:tavLst>
                                    </p:anim>
                                    <p:anim calcmode="lin" valueType="num">
                                      <p:cBhvr>
                                        <p:cTn id="9" dur="1000" fill="hold"/>
                                        <p:tgtEl>
                                          <p:spTgt spid="215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70E9D96-B33E-0349-9B52-379339648ECC}"/>
              </a:ext>
            </a:extLst>
          </p:cNvPr>
          <p:cNvSpPr/>
          <p:nvPr/>
        </p:nvSpPr>
        <p:spPr>
          <a:xfrm>
            <a:off x="431540" y="546525"/>
            <a:ext cx="2852063" cy="310341"/>
          </a:xfrm>
          <a:prstGeom prst="rect">
            <a:avLst/>
          </a:prstGeom>
        </p:spPr>
        <p:txBody>
          <a:bodyPr wrap="none">
            <a:spAutoFit/>
          </a:bodyPr>
          <a:lstStyle/>
          <a:p>
            <a:pPr algn="just">
              <a:lnSpc>
                <a:spcPts val="1650"/>
              </a:lnSpc>
              <a:spcBef>
                <a:spcPts val="1800"/>
              </a:spcBef>
              <a:spcAft>
                <a:spcPts val="1440"/>
              </a:spcAft>
            </a:pPr>
            <a:r>
              <a:rPr lang="zh-CN" altLang="zh-CN" kern="100" dirty="0">
                <a:solidFill>
                  <a:srgbClr val="2F5496"/>
                </a:solidFill>
                <a:latin typeface="Arial" panose="020B0604020202020204" pitchFamily="34" charset="0"/>
                <a:ea typeface="方正准圆简体"/>
                <a:cs typeface="宋体" panose="02010600030101010101" pitchFamily="2" charset="-122"/>
              </a:rPr>
              <a:t>防止过拟合的</a:t>
            </a:r>
            <a:r>
              <a:rPr lang="en-US" altLang="zh-CN" kern="100" dirty="0">
                <a:solidFill>
                  <a:srgbClr val="2F5496"/>
                </a:solidFill>
                <a:latin typeface="Arial" panose="020B0604020202020204" pitchFamily="34" charset="0"/>
                <a:ea typeface="方正准圆简体"/>
                <a:cs typeface="宋体" panose="02010600030101010101" pitchFamily="2" charset="-122"/>
              </a:rPr>
              <a:t>Dropout</a:t>
            </a:r>
            <a:r>
              <a:rPr lang="zh-CN" altLang="zh-CN" kern="100" dirty="0">
                <a:solidFill>
                  <a:srgbClr val="2F5496"/>
                </a:solidFill>
                <a:latin typeface="Arial" panose="020B0604020202020204" pitchFamily="34" charset="0"/>
                <a:ea typeface="方正准圆简体"/>
                <a:cs typeface="宋体" panose="02010600030101010101" pitchFamily="2" charset="-122"/>
              </a:rPr>
              <a:t>机制</a:t>
            </a:r>
          </a:p>
        </p:txBody>
      </p:sp>
      <p:pic>
        <p:nvPicPr>
          <p:cNvPr id="3" name="图片 2">
            <a:extLst>
              <a:ext uri="{FF2B5EF4-FFF2-40B4-BE49-F238E27FC236}">
                <a16:creationId xmlns:a16="http://schemas.microsoft.com/office/drawing/2014/main" id="{EE0F690B-E276-734F-9DD1-11738A9D97F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81690" y="1311610"/>
            <a:ext cx="5398490" cy="2880320"/>
          </a:xfrm>
          <a:prstGeom prst="rect">
            <a:avLst/>
          </a:prstGeom>
          <a:noFill/>
          <a:ln>
            <a:noFill/>
          </a:ln>
        </p:spPr>
      </p:pic>
    </p:spTree>
    <p:extLst>
      <p:ext uri="{BB962C8B-B14F-4D97-AF65-F5344CB8AC3E}">
        <p14:creationId xmlns:p14="http://schemas.microsoft.com/office/powerpoint/2010/main" val="1940548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584775"/>
          </a:xfrm>
          <a:prstGeom prst="rect">
            <a:avLst/>
          </a:prstGeom>
          <a:noFill/>
        </p:spPr>
        <p:txBody>
          <a:bodyPr wrap="square" rtlCol="0">
            <a:spAutoFit/>
          </a:bodyPr>
          <a:lstStyle/>
          <a:p>
            <a:pPr algn="ctr"/>
            <a:r>
              <a:rPr lang="zh-CN" altLang="en-US" sz="3200" dirty="0">
                <a:solidFill>
                  <a:schemeClr val="bg1"/>
                </a:solidFill>
                <a:latin typeface="+mj-ea"/>
                <a:ea typeface="+mj-ea"/>
              </a:rPr>
              <a:t>经典的卷积神经网络</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74</a:t>
            </a:fld>
            <a:endParaRPr lang="zh-CN" altLang="en-US"/>
          </a:p>
        </p:txBody>
      </p:sp>
    </p:spTree>
    <p:extLst>
      <p:ext uri="{BB962C8B-B14F-4D97-AF65-F5344CB8AC3E}">
        <p14:creationId xmlns:p14="http://schemas.microsoft.com/office/powerpoint/2010/main" val="1111454476"/>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5C53DF-5BA3-FC4D-9E92-4066AD2452EF}"/>
              </a:ext>
            </a:extLst>
          </p:cNvPr>
          <p:cNvSpPr>
            <a:spLocks noGrp="1"/>
          </p:cNvSpPr>
          <p:nvPr>
            <p:ph type="sldNum" sz="quarter" idx="12"/>
          </p:nvPr>
        </p:nvSpPr>
        <p:spPr>
          <a:xfrm>
            <a:off x="6095999" y="4767263"/>
            <a:ext cx="1543050" cy="273844"/>
          </a:xfrm>
        </p:spPr>
        <p:txBody>
          <a:bodyPr>
            <a:normAutofit lnSpcReduction="10000"/>
          </a:bodyPr>
          <a:lstStyle/>
          <a:p>
            <a:pPr>
              <a:spcAft>
                <a:spcPts val="450"/>
              </a:spcAft>
            </a:pPr>
            <a:fld id="{22308F32-F09A-4344-B65D-3757FEAF56BD}" type="slidenum">
              <a:rPr lang="zh-CN" altLang="en-US" smtClean="0"/>
              <a:pPr>
                <a:spcAft>
                  <a:spcPts val="450"/>
                </a:spcAft>
              </a:pPr>
              <a:t>75</a:t>
            </a:fld>
            <a:endParaRPr lang="zh-CN" altLang="en-US"/>
          </a:p>
        </p:txBody>
      </p:sp>
      <p:pic>
        <p:nvPicPr>
          <p:cNvPr id="3" name="图片 2">
            <a:extLst>
              <a:ext uri="{FF2B5EF4-FFF2-40B4-BE49-F238E27FC236}">
                <a16:creationId xmlns:a16="http://schemas.microsoft.com/office/drawing/2014/main" id="{CE3132D1-8E1B-D841-BD23-DC5C360B78BF}"/>
              </a:ext>
            </a:extLst>
          </p:cNvPr>
          <p:cNvPicPr/>
          <p:nvPr/>
        </p:nvPicPr>
        <p:blipFill>
          <a:blip r:embed="rId2"/>
          <a:stretch>
            <a:fillRect/>
          </a:stretch>
        </p:blipFill>
        <p:spPr>
          <a:xfrm>
            <a:off x="526471" y="681540"/>
            <a:ext cx="8366009" cy="2655295"/>
          </a:xfrm>
          <a:prstGeom prst="rect">
            <a:avLst/>
          </a:prstGeom>
          <a:ln>
            <a:noFill/>
          </a:ln>
        </p:spPr>
      </p:pic>
      <p:sp>
        <p:nvSpPr>
          <p:cNvPr id="4" name="矩形 3">
            <a:extLst>
              <a:ext uri="{FF2B5EF4-FFF2-40B4-BE49-F238E27FC236}">
                <a16:creationId xmlns:a16="http://schemas.microsoft.com/office/drawing/2014/main" id="{EC55BC52-1B23-B443-B7F4-CC15E7FD8849}"/>
              </a:ext>
            </a:extLst>
          </p:cNvPr>
          <p:cNvSpPr/>
          <p:nvPr/>
        </p:nvSpPr>
        <p:spPr>
          <a:xfrm>
            <a:off x="3593521" y="3723525"/>
            <a:ext cx="1643527" cy="300082"/>
          </a:xfrm>
          <a:prstGeom prst="rect">
            <a:avLst/>
          </a:prstGeom>
        </p:spPr>
        <p:txBody>
          <a:bodyPr wrap="none">
            <a:spAutoFit/>
          </a:bodyPr>
          <a:lstStyle/>
          <a:p>
            <a:r>
              <a:rPr lang="en-US" altLang="zh-CN" sz="1350" kern="100" dirty="0">
                <a:latin typeface="Calibri" panose="020F0502020204030204" pitchFamily="34" charset="0"/>
                <a:ea typeface="宋体" panose="02010600030101010101" pitchFamily="2" charset="-122"/>
                <a:cs typeface="Times New Roman" panose="02020603050405020304" pitchFamily="18" charset="0"/>
              </a:rPr>
              <a:t>LeNet-5</a:t>
            </a:r>
            <a:r>
              <a:rPr lang="zh-CN" altLang="zh-CN" sz="1350" kern="100" dirty="0">
                <a:latin typeface="Calibri" panose="020F0502020204030204" pitchFamily="34" charset="0"/>
                <a:ea typeface="宋体" panose="02010600030101010101" pitchFamily="2" charset="-122"/>
                <a:cs typeface="Times New Roman" panose="02020603050405020304" pitchFamily="18" charset="0"/>
              </a:rPr>
              <a:t>的网络架构</a:t>
            </a:r>
            <a:r>
              <a:rPr lang="zh-CN" altLang="zh-CN" sz="1350" dirty="0"/>
              <a:t> </a:t>
            </a:r>
            <a:endParaRPr lang="zh-CN" altLang="en-US" sz="1350" dirty="0"/>
          </a:p>
        </p:txBody>
      </p:sp>
    </p:spTree>
    <p:extLst>
      <p:ext uri="{BB962C8B-B14F-4D97-AF65-F5344CB8AC3E}">
        <p14:creationId xmlns:p14="http://schemas.microsoft.com/office/powerpoint/2010/main" val="12391605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1E422AB-A46E-C047-A89B-4323B036F2B9}"/>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1530" y="411510"/>
            <a:ext cx="8055895" cy="3285365"/>
          </a:xfrm>
          <a:prstGeom prst="rect">
            <a:avLst/>
          </a:prstGeom>
          <a:noFill/>
          <a:ln>
            <a:noFill/>
          </a:ln>
        </p:spPr>
      </p:pic>
      <p:sp>
        <p:nvSpPr>
          <p:cNvPr id="2" name="灯片编号占位符 1">
            <a:extLst>
              <a:ext uri="{FF2B5EF4-FFF2-40B4-BE49-F238E27FC236}">
                <a16:creationId xmlns:a16="http://schemas.microsoft.com/office/drawing/2014/main" id="{0A238540-049C-454D-9088-2C3711782C96}"/>
              </a:ext>
            </a:extLst>
          </p:cNvPr>
          <p:cNvSpPr>
            <a:spLocks noGrp="1"/>
          </p:cNvSpPr>
          <p:nvPr>
            <p:ph type="sldNum" sz="quarter" idx="12"/>
          </p:nvPr>
        </p:nvSpPr>
        <p:spPr>
          <a:xfrm>
            <a:off x="6095999" y="4767263"/>
            <a:ext cx="1543050" cy="273844"/>
          </a:xfrm>
        </p:spPr>
        <p:txBody>
          <a:bodyPr>
            <a:normAutofit lnSpcReduction="10000"/>
          </a:bodyPr>
          <a:lstStyle/>
          <a:p>
            <a:pPr>
              <a:spcAft>
                <a:spcPts val="450"/>
              </a:spcAft>
            </a:pPr>
            <a:fld id="{22308F32-F09A-4344-B65D-3757FEAF56BD}" type="slidenum">
              <a:rPr lang="zh-CN" altLang="en-US" smtClean="0"/>
              <a:pPr>
                <a:spcAft>
                  <a:spcPts val="450"/>
                </a:spcAft>
              </a:pPr>
              <a:t>76</a:t>
            </a:fld>
            <a:endParaRPr lang="zh-CN" altLang="en-US"/>
          </a:p>
        </p:txBody>
      </p:sp>
      <p:sp>
        <p:nvSpPr>
          <p:cNvPr id="4" name="矩形 3">
            <a:extLst>
              <a:ext uri="{FF2B5EF4-FFF2-40B4-BE49-F238E27FC236}">
                <a16:creationId xmlns:a16="http://schemas.microsoft.com/office/drawing/2014/main" id="{D843F47B-4747-4543-941C-C7E6E0794D32}"/>
              </a:ext>
            </a:extLst>
          </p:cNvPr>
          <p:cNvSpPr/>
          <p:nvPr/>
        </p:nvSpPr>
        <p:spPr>
          <a:xfrm>
            <a:off x="3265055" y="4013832"/>
            <a:ext cx="1853392" cy="300082"/>
          </a:xfrm>
          <a:prstGeom prst="rect">
            <a:avLst/>
          </a:prstGeom>
        </p:spPr>
        <p:txBody>
          <a:bodyPr wrap="none">
            <a:spAutoFit/>
          </a:bodyPr>
          <a:lstStyle/>
          <a:p>
            <a:r>
              <a:rPr lang="en-US" altLang="zh-CN" sz="1350" kern="100" dirty="0" err="1">
                <a:latin typeface="Times New Roman" panose="02020603050405020304" pitchFamily="18" charset="0"/>
                <a:ea typeface="宋体" panose="02010600030101010101" pitchFamily="2" charset="-122"/>
              </a:rPr>
              <a:t>AlexNet</a:t>
            </a:r>
            <a:r>
              <a:rPr lang="zh-CN" altLang="zh-CN" sz="1350" kern="100" dirty="0">
                <a:latin typeface="Times New Roman" panose="02020603050405020304" pitchFamily="18" charset="0"/>
                <a:ea typeface="宋体" panose="02010600030101010101" pitchFamily="2" charset="-122"/>
                <a:cs typeface="Times New Roman" panose="02020603050405020304" pitchFamily="18" charset="0"/>
              </a:rPr>
              <a:t>的整体架构图</a:t>
            </a:r>
            <a:r>
              <a:rPr lang="zh-CN" altLang="zh-CN" sz="1350" dirty="0"/>
              <a:t> </a:t>
            </a:r>
            <a:endParaRPr lang="zh-CN" altLang="en-US" sz="1350" dirty="0"/>
          </a:p>
        </p:txBody>
      </p:sp>
    </p:spTree>
    <p:extLst>
      <p:ext uri="{BB962C8B-B14F-4D97-AF65-F5344CB8AC3E}">
        <p14:creationId xmlns:p14="http://schemas.microsoft.com/office/powerpoint/2010/main" val="4210923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C2C551-3083-3C45-9B58-E0624928087B}"/>
              </a:ext>
            </a:extLst>
          </p:cNvPr>
          <p:cNvPicPr>
            <a:picLocks noChangeAspect="1"/>
          </p:cNvPicPr>
          <p:nvPr/>
        </p:nvPicPr>
        <p:blipFill>
          <a:blip r:embed="rId2"/>
          <a:stretch>
            <a:fillRect/>
          </a:stretch>
        </p:blipFill>
        <p:spPr>
          <a:xfrm>
            <a:off x="1061610" y="231490"/>
            <a:ext cx="7120790" cy="4005445"/>
          </a:xfrm>
          <a:prstGeom prst="rect">
            <a:avLst/>
          </a:prstGeom>
          <a:ln>
            <a:noFill/>
          </a:ln>
        </p:spPr>
      </p:pic>
      <p:sp>
        <p:nvSpPr>
          <p:cNvPr id="2" name="灯片编号占位符 1">
            <a:extLst>
              <a:ext uri="{FF2B5EF4-FFF2-40B4-BE49-F238E27FC236}">
                <a16:creationId xmlns:a16="http://schemas.microsoft.com/office/drawing/2014/main" id="{9B9145C6-BAF4-DE4E-8B01-8E2157AB2664}"/>
              </a:ext>
            </a:extLst>
          </p:cNvPr>
          <p:cNvSpPr>
            <a:spLocks noGrp="1"/>
          </p:cNvSpPr>
          <p:nvPr>
            <p:ph type="sldNum" sz="quarter" idx="12"/>
          </p:nvPr>
        </p:nvSpPr>
        <p:spPr>
          <a:xfrm>
            <a:off x="6095999" y="4767263"/>
            <a:ext cx="1543050" cy="273844"/>
          </a:xfrm>
        </p:spPr>
        <p:txBody>
          <a:bodyPr>
            <a:normAutofit lnSpcReduction="10000"/>
          </a:bodyPr>
          <a:lstStyle/>
          <a:p>
            <a:pPr>
              <a:spcAft>
                <a:spcPts val="450"/>
              </a:spcAft>
            </a:pPr>
            <a:fld id="{22308F32-F09A-4344-B65D-3757FEAF56BD}" type="slidenum">
              <a:rPr lang="zh-CN" altLang="en-US" smtClean="0"/>
              <a:pPr>
                <a:spcAft>
                  <a:spcPts val="450"/>
                </a:spcAft>
              </a:pPr>
              <a:t>77</a:t>
            </a:fld>
            <a:endParaRPr lang="zh-CN" altLang="en-US"/>
          </a:p>
        </p:txBody>
      </p:sp>
      <p:sp>
        <p:nvSpPr>
          <p:cNvPr id="4" name="文本框 3">
            <a:extLst>
              <a:ext uri="{FF2B5EF4-FFF2-40B4-BE49-F238E27FC236}">
                <a16:creationId xmlns:a16="http://schemas.microsoft.com/office/drawing/2014/main" id="{EC127AEE-B189-0E47-ACFB-6167D7FDA5FF}"/>
              </a:ext>
            </a:extLst>
          </p:cNvPr>
          <p:cNvSpPr txBox="1"/>
          <p:nvPr/>
        </p:nvSpPr>
        <p:spPr>
          <a:xfrm>
            <a:off x="3969522" y="4544226"/>
            <a:ext cx="1788208" cy="300082"/>
          </a:xfrm>
          <a:prstGeom prst="rect">
            <a:avLst/>
          </a:prstGeom>
          <a:noFill/>
        </p:spPr>
        <p:txBody>
          <a:bodyPr wrap="square" rtlCol="0">
            <a:spAutoFit/>
          </a:bodyPr>
          <a:lstStyle/>
          <a:p>
            <a:r>
              <a:rPr kumimoji="1" lang="en-US" altLang="zh-CN" sz="1350" dirty="0"/>
              <a:t>VGG</a:t>
            </a:r>
            <a:r>
              <a:rPr kumimoji="1" lang="zh-CN" altLang="en-US" sz="1350" dirty="0"/>
              <a:t> </a:t>
            </a:r>
            <a:r>
              <a:rPr kumimoji="1" lang="en-US" altLang="zh-CN" sz="1350" dirty="0"/>
              <a:t>Net</a:t>
            </a:r>
            <a:endParaRPr kumimoji="1" lang="zh-CN" altLang="en-US" sz="1350" dirty="0"/>
          </a:p>
        </p:txBody>
      </p:sp>
    </p:spTree>
    <p:extLst>
      <p:ext uri="{BB962C8B-B14F-4D97-AF65-F5344CB8AC3E}">
        <p14:creationId xmlns:p14="http://schemas.microsoft.com/office/powerpoint/2010/main" val="9049413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65465B-FE9F-3E42-AF26-1123502613F0}"/>
              </a:ext>
            </a:extLst>
          </p:cNvPr>
          <p:cNvSpPr>
            <a:spLocks noGrp="1"/>
          </p:cNvSpPr>
          <p:nvPr>
            <p:ph type="sldNum" sz="quarter" idx="12"/>
          </p:nvPr>
        </p:nvSpPr>
        <p:spPr/>
        <p:txBody>
          <a:bodyPr/>
          <a:lstStyle/>
          <a:p>
            <a:fld id="{59FDECE3-04E0-41EC-B771-5AB4EF38E9D3}" type="slidenum">
              <a:rPr lang="zh-CN" altLang="en-US" smtClean="0"/>
              <a:pPr/>
              <a:t>78</a:t>
            </a:fld>
            <a:endParaRPr lang="zh-CN" altLang="en-US"/>
          </a:p>
        </p:txBody>
      </p:sp>
      <p:pic>
        <p:nvPicPr>
          <p:cNvPr id="3" name="图片 2">
            <a:extLst>
              <a:ext uri="{FF2B5EF4-FFF2-40B4-BE49-F238E27FC236}">
                <a16:creationId xmlns:a16="http://schemas.microsoft.com/office/drawing/2014/main" id="{F8E2290A-2C70-694F-926D-7015E4657B04}"/>
              </a:ext>
            </a:extLst>
          </p:cNvPr>
          <p:cNvPicPr>
            <a:picLocks noChangeAspect="1"/>
          </p:cNvPicPr>
          <p:nvPr/>
        </p:nvPicPr>
        <p:blipFill>
          <a:blip r:embed="rId2"/>
          <a:stretch>
            <a:fillRect/>
          </a:stretch>
        </p:blipFill>
        <p:spPr>
          <a:xfrm>
            <a:off x="0" y="348980"/>
            <a:ext cx="9144000" cy="4445540"/>
          </a:xfrm>
          <a:prstGeom prst="rect">
            <a:avLst/>
          </a:prstGeom>
        </p:spPr>
      </p:pic>
    </p:spTree>
    <p:extLst>
      <p:ext uri="{BB962C8B-B14F-4D97-AF65-F5344CB8AC3E}">
        <p14:creationId xmlns:p14="http://schemas.microsoft.com/office/powerpoint/2010/main" val="676072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A9A405-91B8-2D42-B032-2BB2CED7BB6C}"/>
              </a:ext>
            </a:extLst>
          </p:cNvPr>
          <p:cNvSpPr>
            <a:spLocks noGrp="1"/>
          </p:cNvSpPr>
          <p:nvPr>
            <p:ph type="sldNum" sz="quarter" idx="12"/>
          </p:nvPr>
        </p:nvSpPr>
        <p:spPr/>
        <p:txBody>
          <a:bodyPr/>
          <a:lstStyle/>
          <a:p>
            <a:fld id="{59FDECE3-04E0-41EC-B771-5AB4EF38E9D3}" type="slidenum">
              <a:rPr lang="zh-CN" altLang="en-US" smtClean="0"/>
              <a:pPr/>
              <a:t>79</a:t>
            </a:fld>
            <a:endParaRPr lang="zh-CN" altLang="en-US"/>
          </a:p>
        </p:txBody>
      </p:sp>
      <p:pic>
        <p:nvPicPr>
          <p:cNvPr id="3" name="图片 2">
            <a:extLst>
              <a:ext uri="{FF2B5EF4-FFF2-40B4-BE49-F238E27FC236}">
                <a16:creationId xmlns:a16="http://schemas.microsoft.com/office/drawing/2014/main" id="{ACE4AC4A-E79B-184A-8C9A-3E6F6CF37B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86533" y="276495"/>
            <a:ext cx="5310792" cy="4230470"/>
          </a:xfrm>
          <a:prstGeom prst="rect">
            <a:avLst/>
          </a:prstGeom>
          <a:noFill/>
          <a:ln>
            <a:noFill/>
          </a:ln>
        </p:spPr>
      </p:pic>
    </p:spTree>
    <p:extLst>
      <p:ext uri="{BB962C8B-B14F-4D97-AF65-F5344CB8AC3E}">
        <p14:creationId xmlns:p14="http://schemas.microsoft.com/office/powerpoint/2010/main" val="795983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F22AC-C08A-5E4E-9004-5C1C9FEBD215}"/>
              </a:ext>
            </a:extLst>
          </p:cNvPr>
          <p:cNvSpPr>
            <a:spLocks noGrp="1"/>
          </p:cNvSpPr>
          <p:nvPr>
            <p:ph type="title"/>
          </p:nvPr>
        </p:nvSpPr>
        <p:spPr/>
        <p:txBody>
          <a:bodyPr/>
          <a:lstStyle/>
          <a:p>
            <a:r>
              <a:rPr lang="zh-CN" altLang="zh-CN" dirty="0">
                <a:effectLst/>
              </a:rPr>
              <a:t>日本学者福岛邦彦</a:t>
            </a:r>
            <a:r>
              <a:rPr lang="zh-CN" altLang="en-US" dirty="0">
                <a:effectLst/>
              </a:rPr>
              <a:t>：</a:t>
            </a:r>
            <a:r>
              <a:rPr lang="zh-CN" altLang="zh-CN" dirty="0">
                <a:effectLst/>
              </a:rPr>
              <a:t>神经认知机  </a:t>
            </a:r>
            <a:endParaRPr kumimoji="1" lang="zh-CN" altLang="en-US" dirty="0"/>
          </a:p>
        </p:txBody>
      </p:sp>
      <p:sp>
        <p:nvSpPr>
          <p:cNvPr id="3" name="页脚占位符 2">
            <a:extLst>
              <a:ext uri="{FF2B5EF4-FFF2-40B4-BE49-F238E27FC236}">
                <a16:creationId xmlns:a16="http://schemas.microsoft.com/office/drawing/2014/main" id="{B88FFFE8-5AB6-4642-AF8C-FA320D561FE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E41678D-67F1-374F-B4EF-A7C705EB933F}"/>
              </a:ext>
            </a:extLst>
          </p:cNvPr>
          <p:cNvSpPr>
            <a:spLocks noGrp="1"/>
          </p:cNvSpPr>
          <p:nvPr>
            <p:ph type="sldNum" sz="quarter" idx="12"/>
          </p:nvPr>
        </p:nvSpPr>
        <p:spPr/>
        <p:txBody>
          <a:bodyPr/>
          <a:lstStyle/>
          <a:p>
            <a:fld id="{59FDECE3-04E0-41EC-B771-5AB4EF38E9D3}" type="slidenum">
              <a:rPr lang="zh-CN" altLang="en-US" smtClean="0"/>
              <a:pPr/>
              <a:t>8</a:t>
            </a:fld>
            <a:endParaRPr lang="zh-CN" altLang="en-US"/>
          </a:p>
        </p:txBody>
      </p:sp>
      <p:pic>
        <p:nvPicPr>
          <p:cNvPr id="5" name="图片 4">
            <a:extLst>
              <a:ext uri="{FF2B5EF4-FFF2-40B4-BE49-F238E27FC236}">
                <a16:creationId xmlns:a16="http://schemas.microsoft.com/office/drawing/2014/main" id="{A6603BD0-AED9-A446-B1AB-419C06334E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6574" y="1337071"/>
            <a:ext cx="5273225" cy="3079884"/>
          </a:xfrm>
          <a:prstGeom prst="rect">
            <a:avLst/>
          </a:prstGeom>
          <a:noFill/>
          <a:ln>
            <a:noFill/>
          </a:ln>
        </p:spPr>
      </p:pic>
      <p:pic>
        <p:nvPicPr>
          <p:cNvPr id="7170" name="Picture 2" descr="Kunihiko Fukushima">
            <a:extLst>
              <a:ext uri="{FF2B5EF4-FFF2-40B4-BE49-F238E27FC236}">
                <a16:creationId xmlns:a16="http://schemas.microsoft.com/office/drawing/2014/main" id="{A0212030-2F72-A04D-85DD-296BAFDD2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230" y="1671650"/>
            <a:ext cx="1412036" cy="188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1807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4425C04-DD72-8648-83E8-DBD22FF4A27E}"/>
              </a:ext>
            </a:extLst>
          </p:cNvPr>
          <p:cNvSpPr txBox="1"/>
          <p:nvPr/>
        </p:nvSpPr>
        <p:spPr>
          <a:xfrm>
            <a:off x="1450322" y="325159"/>
            <a:ext cx="6266168" cy="697835"/>
          </a:xfrm>
          <a:prstGeom prst="rect">
            <a:avLst/>
          </a:prstGeom>
        </p:spPr>
        <p:txBody>
          <a:bodyPr vert="horz" lIns="68580" tIns="34290" rIns="68580" bIns="34290" rtlCol="0" anchor="b">
            <a:normAutofit/>
          </a:bodyPr>
          <a:lstStyle/>
          <a:p>
            <a:pPr algn="ctr">
              <a:lnSpc>
                <a:spcPct val="90000"/>
              </a:lnSpc>
              <a:spcBef>
                <a:spcPct val="0"/>
              </a:spcBef>
              <a:spcAft>
                <a:spcPts val="450"/>
              </a:spcAft>
            </a:pPr>
            <a:r>
              <a:rPr kumimoji="1" lang="zh-CN" altLang="en-US" sz="3525">
                <a:solidFill>
                  <a:srgbClr val="FFFFFF"/>
                </a:solidFill>
                <a:latin typeface="+mj-lt"/>
                <a:ea typeface="+mj-ea"/>
                <a:cs typeface="+mj-cs"/>
              </a:rPr>
              <a:t>残差网</a:t>
            </a:r>
            <a:r>
              <a:rPr kumimoji="1" lang="en-US" altLang="zh-CN" sz="3525">
                <a:solidFill>
                  <a:srgbClr val="FFFFFF"/>
                </a:solidFill>
                <a:latin typeface="+mj-lt"/>
                <a:ea typeface="+mj-ea"/>
                <a:cs typeface="+mj-cs"/>
              </a:rPr>
              <a:t>ResNet</a:t>
            </a:r>
          </a:p>
        </p:txBody>
      </p:sp>
      <p:pic>
        <p:nvPicPr>
          <p:cNvPr id="5" name="图片 4">
            <a:extLst>
              <a:ext uri="{FF2B5EF4-FFF2-40B4-BE49-F238E27FC236}">
                <a16:creationId xmlns:a16="http://schemas.microsoft.com/office/drawing/2014/main" id="{766CBA13-C686-4A41-A53A-E34189795BAC}"/>
              </a:ext>
            </a:extLst>
          </p:cNvPr>
          <p:cNvPicPr>
            <a:picLocks noChangeAspect="1"/>
          </p:cNvPicPr>
          <p:nvPr/>
        </p:nvPicPr>
        <p:blipFill rotWithShape="1">
          <a:blip r:embed="rId2"/>
          <a:srcRect b="25389"/>
          <a:stretch/>
        </p:blipFill>
        <p:spPr>
          <a:xfrm>
            <a:off x="934996" y="816555"/>
            <a:ext cx="2130320" cy="2237003"/>
          </a:xfrm>
          <a:prstGeom prst="rect">
            <a:avLst/>
          </a:prstGeom>
        </p:spPr>
      </p:pic>
      <p:pic>
        <p:nvPicPr>
          <p:cNvPr id="3" name="图片 2">
            <a:extLst>
              <a:ext uri="{FF2B5EF4-FFF2-40B4-BE49-F238E27FC236}">
                <a16:creationId xmlns:a16="http://schemas.microsoft.com/office/drawing/2014/main" id="{1E4F56D6-18B6-0643-A8BE-3E6BE8106B62}"/>
              </a:ext>
            </a:extLst>
          </p:cNvPr>
          <p:cNvPicPr>
            <a:picLocks noChangeAspect="1"/>
          </p:cNvPicPr>
          <p:nvPr/>
        </p:nvPicPr>
        <p:blipFill>
          <a:blip r:embed="rId3"/>
          <a:stretch>
            <a:fillRect/>
          </a:stretch>
        </p:blipFill>
        <p:spPr>
          <a:xfrm>
            <a:off x="4076944" y="396685"/>
            <a:ext cx="4455495" cy="4399802"/>
          </a:xfrm>
          <a:prstGeom prst="rect">
            <a:avLst/>
          </a:prstGeom>
        </p:spPr>
      </p:pic>
      <p:sp>
        <p:nvSpPr>
          <p:cNvPr id="2" name="灯片编号占位符 1">
            <a:extLst>
              <a:ext uri="{FF2B5EF4-FFF2-40B4-BE49-F238E27FC236}">
                <a16:creationId xmlns:a16="http://schemas.microsoft.com/office/drawing/2014/main" id="{1FF9598B-9D9C-214A-818A-205CB902F309}"/>
              </a:ext>
            </a:extLst>
          </p:cNvPr>
          <p:cNvSpPr>
            <a:spLocks noGrp="1"/>
          </p:cNvSpPr>
          <p:nvPr>
            <p:ph type="sldNum" sz="quarter" idx="12"/>
          </p:nvPr>
        </p:nvSpPr>
        <p:spPr>
          <a:xfrm>
            <a:off x="5982380" y="4891823"/>
            <a:ext cx="1543050" cy="260604"/>
          </a:xfrm>
        </p:spPr>
        <p:txBody>
          <a:bodyPr vert="horz" lIns="68580" tIns="34290" rIns="68580" bIns="34290" rtlCol="0" anchor="ctr">
            <a:normAutofit/>
          </a:bodyPr>
          <a:lstStyle/>
          <a:p>
            <a:pPr>
              <a:spcAft>
                <a:spcPts val="450"/>
              </a:spcAft>
            </a:pPr>
            <a:fld id="{22308F32-F09A-4344-B65D-3757FEAF56BD}" type="slidenum">
              <a:rPr lang="en-US" altLang="zh-CN">
                <a:solidFill>
                  <a:srgbClr val="898989"/>
                </a:solidFill>
              </a:rPr>
              <a:pPr>
                <a:spcAft>
                  <a:spcPts val="450"/>
                </a:spcAft>
              </a:pPr>
              <a:t>80</a:t>
            </a:fld>
            <a:endParaRPr lang="en-US" altLang="zh-CN">
              <a:solidFill>
                <a:srgbClr val="898989"/>
              </a:solidFill>
            </a:endParaRPr>
          </a:p>
        </p:txBody>
      </p:sp>
      <p:sp>
        <p:nvSpPr>
          <p:cNvPr id="6" name="矩形 5">
            <a:extLst>
              <a:ext uri="{FF2B5EF4-FFF2-40B4-BE49-F238E27FC236}">
                <a16:creationId xmlns:a16="http://schemas.microsoft.com/office/drawing/2014/main" id="{78B24C4D-9A4D-1049-8F70-A1F8359CB70C}"/>
              </a:ext>
            </a:extLst>
          </p:cNvPr>
          <p:cNvSpPr/>
          <p:nvPr/>
        </p:nvSpPr>
        <p:spPr>
          <a:xfrm>
            <a:off x="1415006" y="3244872"/>
            <a:ext cx="817190" cy="300082"/>
          </a:xfrm>
          <a:prstGeom prst="rect">
            <a:avLst/>
          </a:prstGeom>
        </p:spPr>
        <p:txBody>
          <a:bodyPr wrap="square">
            <a:spAutoFit/>
          </a:bodyPr>
          <a:lstStyle/>
          <a:p>
            <a:r>
              <a:rPr lang="zh-CN" altLang="en-US" sz="1350" dirty="0"/>
              <a:t>何恺明</a:t>
            </a:r>
          </a:p>
        </p:txBody>
      </p:sp>
    </p:spTree>
    <p:extLst>
      <p:ext uri="{BB962C8B-B14F-4D97-AF65-F5344CB8AC3E}">
        <p14:creationId xmlns:p14="http://schemas.microsoft.com/office/powerpoint/2010/main" val="2627040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D4D3AC-F30D-244C-9B52-DCC2F70D45CE}"/>
              </a:ext>
            </a:extLst>
          </p:cNvPr>
          <p:cNvSpPr>
            <a:spLocks noGrp="1"/>
          </p:cNvSpPr>
          <p:nvPr>
            <p:ph type="sldNum" sz="quarter" idx="12"/>
          </p:nvPr>
        </p:nvSpPr>
        <p:spPr/>
        <p:txBody>
          <a:bodyPr/>
          <a:lstStyle/>
          <a:p>
            <a:fld id="{59FDECE3-04E0-41EC-B771-5AB4EF38E9D3}" type="slidenum">
              <a:rPr lang="zh-CN" altLang="en-US" smtClean="0"/>
              <a:pPr/>
              <a:t>81</a:t>
            </a:fld>
            <a:endParaRPr lang="zh-CN" altLang="en-US"/>
          </a:p>
        </p:txBody>
      </p:sp>
      <p:pic>
        <p:nvPicPr>
          <p:cNvPr id="3" name="图片 2">
            <a:extLst>
              <a:ext uri="{FF2B5EF4-FFF2-40B4-BE49-F238E27FC236}">
                <a16:creationId xmlns:a16="http://schemas.microsoft.com/office/drawing/2014/main" id="{C122B2E4-42F8-BC47-B1AB-BEE8FEFF5105}"/>
              </a:ext>
            </a:extLst>
          </p:cNvPr>
          <p:cNvPicPr>
            <a:picLocks noChangeAspect="1"/>
          </p:cNvPicPr>
          <p:nvPr/>
        </p:nvPicPr>
        <p:blipFill>
          <a:blip r:embed="rId2"/>
          <a:stretch>
            <a:fillRect/>
          </a:stretch>
        </p:blipFill>
        <p:spPr>
          <a:xfrm>
            <a:off x="0" y="615840"/>
            <a:ext cx="9144000" cy="3911819"/>
          </a:xfrm>
          <a:prstGeom prst="rect">
            <a:avLst/>
          </a:prstGeom>
        </p:spPr>
      </p:pic>
    </p:spTree>
    <p:extLst>
      <p:ext uri="{BB962C8B-B14F-4D97-AF65-F5344CB8AC3E}">
        <p14:creationId xmlns:p14="http://schemas.microsoft.com/office/powerpoint/2010/main" val="937709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2FECD3-8965-3B40-A807-DD49164797B8}"/>
              </a:ext>
            </a:extLst>
          </p:cNvPr>
          <p:cNvSpPr>
            <a:spLocks noGrp="1"/>
          </p:cNvSpPr>
          <p:nvPr>
            <p:ph type="sldNum" sz="quarter" idx="12"/>
          </p:nvPr>
        </p:nvSpPr>
        <p:spPr/>
        <p:txBody>
          <a:bodyPr/>
          <a:lstStyle/>
          <a:p>
            <a:fld id="{59FDECE3-04E0-41EC-B771-5AB4EF38E9D3}" type="slidenum">
              <a:rPr lang="zh-CN" altLang="en-US" smtClean="0"/>
              <a:pPr/>
              <a:t>82</a:t>
            </a:fld>
            <a:endParaRPr lang="zh-CN" altLang="en-US"/>
          </a:p>
        </p:txBody>
      </p:sp>
      <p:pic>
        <p:nvPicPr>
          <p:cNvPr id="3" name="图片 2">
            <a:extLst>
              <a:ext uri="{FF2B5EF4-FFF2-40B4-BE49-F238E27FC236}">
                <a16:creationId xmlns:a16="http://schemas.microsoft.com/office/drawing/2014/main" id="{2A90BF9E-FC8C-CC49-995E-78DE040162C4}"/>
              </a:ext>
            </a:extLst>
          </p:cNvPr>
          <p:cNvPicPr>
            <a:picLocks noChangeAspect="1"/>
          </p:cNvPicPr>
          <p:nvPr/>
        </p:nvPicPr>
        <p:blipFill rotWithShape="1">
          <a:blip r:embed="rId2"/>
          <a:srcRect l="3035"/>
          <a:stretch/>
        </p:blipFill>
        <p:spPr>
          <a:xfrm>
            <a:off x="116505" y="136266"/>
            <a:ext cx="3326703" cy="2183887"/>
          </a:xfrm>
          <a:prstGeom prst="rect">
            <a:avLst/>
          </a:prstGeom>
        </p:spPr>
      </p:pic>
      <p:pic>
        <p:nvPicPr>
          <p:cNvPr id="4" name="图片 3">
            <a:extLst>
              <a:ext uri="{FF2B5EF4-FFF2-40B4-BE49-F238E27FC236}">
                <a16:creationId xmlns:a16="http://schemas.microsoft.com/office/drawing/2014/main" id="{D1B1B2AC-3798-4A44-BB44-E88380D37481}"/>
              </a:ext>
            </a:extLst>
          </p:cNvPr>
          <p:cNvPicPr>
            <a:picLocks noChangeAspect="1"/>
          </p:cNvPicPr>
          <p:nvPr/>
        </p:nvPicPr>
        <p:blipFill>
          <a:blip r:embed="rId3"/>
          <a:stretch>
            <a:fillRect/>
          </a:stretch>
        </p:blipFill>
        <p:spPr>
          <a:xfrm>
            <a:off x="2580890" y="2211710"/>
            <a:ext cx="6446605" cy="2267177"/>
          </a:xfrm>
          <a:prstGeom prst="rect">
            <a:avLst/>
          </a:prstGeom>
        </p:spPr>
      </p:pic>
      <p:sp>
        <p:nvSpPr>
          <p:cNvPr id="5" name="文本框 4">
            <a:extLst>
              <a:ext uri="{FF2B5EF4-FFF2-40B4-BE49-F238E27FC236}">
                <a16:creationId xmlns:a16="http://schemas.microsoft.com/office/drawing/2014/main" id="{DB9710B7-42BF-B948-B793-C5F97CAC8F38}"/>
              </a:ext>
            </a:extLst>
          </p:cNvPr>
          <p:cNvSpPr txBox="1"/>
          <p:nvPr/>
        </p:nvSpPr>
        <p:spPr>
          <a:xfrm>
            <a:off x="656565" y="4731990"/>
            <a:ext cx="2520280" cy="369332"/>
          </a:xfrm>
          <a:prstGeom prst="rect">
            <a:avLst/>
          </a:prstGeom>
          <a:noFill/>
        </p:spPr>
        <p:txBody>
          <a:bodyPr wrap="square" rtlCol="0">
            <a:spAutoFit/>
          </a:bodyPr>
          <a:lstStyle/>
          <a:p>
            <a:r>
              <a:rPr kumimoji="1" lang="en-US" altLang="zh-CN" dirty="0"/>
              <a:t>Credit</a:t>
            </a:r>
            <a:r>
              <a:rPr kumimoji="1" lang="zh-CN" altLang="en-US" dirty="0"/>
              <a:t>：</a:t>
            </a:r>
            <a:r>
              <a:rPr kumimoji="1" lang="en-US" altLang="zh-CN" dirty="0"/>
              <a:t>Fei-Fei</a:t>
            </a:r>
            <a:r>
              <a:rPr kumimoji="1" lang="zh-CN" altLang="en-US" dirty="0"/>
              <a:t> </a:t>
            </a:r>
            <a:r>
              <a:rPr kumimoji="1" lang="en-US" altLang="zh-CN" dirty="0"/>
              <a:t>Li</a:t>
            </a:r>
            <a:r>
              <a:rPr kumimoji="1" lang="zh-CN" altLang="en-US" dirty="0"/>
              <a:t> </a:t>
            </a:r>
            <a:r>
              <a:rPr kumimoji="1" lang="en-US" altLang="zh-CN" dirty="0"/>
              <a:t>et</a:t>
            </a:r>
            <a:r>
              <a:rPr kumimoji="1" lang="zh-CN" altLang="en-US" dirty="0"/>
              <a:t> </a:t>
            </a:r>
            <a:r>
              <a:rPr kumimoji="1" lang="en-US" altLang="zh-CN"/>
              <a:t>al.</a:t>
            </a:r>
            <a:endParaRPr kumimoji="1" lang="zh-CN" altLang="en-US" dirty="0"/>
          </a:p>
        </p:txBody>
      </p:sp>
    </p:spTree>
    <p:extLst>
      <p:ext uri="{BB962C8B-B14F-4D97-AF65-F5344CB8AC3E}">
        <p14:creationId xmlns:p14="http://schemas.microsoft.com/office/powerpoint/2010/main" val="184036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584775"/>
          </a:xfrm>
          <a:prstGeom prst="rect">
            <a:avLst/>
          </a:prstGeom>
          <a:noFill/>
        </p:spPr>
        <p:txBody>
          <a:bodyPr wrap="square" rtlCol="0">
            <a:spAutoFit/>
          </a:bodyPr>
          <a:lstStyle/>
          <a:p>
            <a:pPr algn="ctr"/>
            <a:r>
              <a:rPr lang="zh-CN" altLang="en-US" sz="3200" dirty="0">
                <a:solidFill>
                  <a:schemeClr val="bg1"/>
                </a:solidFill>
                <a:latin typeface="+mj-ea"/>
                <a:ea typeface="+mj-ea"/>
              </a:rPr>
              <a:t>基于卷积神经网络的手写数字识别</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83</a:t>
            </a:fld>
            <a:endParaRPr lang="zh-CN" altLang="en-US"/>
          </a:p>
        </p:txBody>
      </p:sp>
    </p:spTree>
    <p:extLst>
      <p:ext uri="{BB962C8B-B14F-4D97-AF65-F5344CB8AC3E}">
        <p14:creationId xmlns:p14="http://schemas.microsoft.com/office/powerpoint/2010/main" val="1374014694"/>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6D0C15-4EA0-E14A-AA5D-EA404B8235E5}"/>
              </a:ext>
            </a:extLst>
          </p:cNvPr>
          <p:cNvSpPr>
            <a:spLocks noGrp="1"/>
          </p:cNvSpPr>
          <p:nvPr>
            <p:ph type="sldNum" sz="quarter" idx="12"/>
          </p:nvPr>
        </p:nvSpPr>
        <p:spPr/>
        <p:txBody>
          <a:bodyPr/>
          <a:lstStyle/>
          <a:p>
            <a:fld id="{59FDECE3-04E0-41EC-B771-5AB4EF38E9D3}" type="slidenum">
              <a:rPr lang="zh-CN" altLang="en-US" smtClean="0"/>
              <a:pPr/>
              <a:t>84</a:t>
            </a:fld>
            <a:endParaRPr lang="zh-CN" altLang="en-US"/>
          </a:p>
        </p:txBody>
      </p:sp>
      <p:sp>
        <p:nvSpPr>
          <p:cNvPr id="3" name="矩形 2">
            <a:extLst>
              <a:ext uri="{FF2B5EF4-FFF2-40B4-BE49-F238E27FC236}">
                <a16:creationId xmlns:a16="http://schemas.microsoft.com/office/drawing/2014/main" id="{8071CAFB-633B-084D-AABC-63CCBAD6988D}"/>
              </a:ext>
            </a:extLst>
          </p:cNvPr>
          <p:cNvSpPr/>
          <p:nvPr/>
        </p:nvSpPr>
        <p:spPr>
          <a:xfrm>
            <a:off x="71500" y="231490"/>
            <a:ext cx="5115503" cy="369332"/>
          </a:xfrm>
          <a:prstGeom prst="rect">
            <a:avLst/>
          </a:prstGeom>
        </p:spPr>
        <p:txBody>
          <a:bodyPr wrap="none">
            <a:spAutoFit/>
          </a:bodyPr>
          <a:lstStyle/>
          <a:p>
            <a:r>
              <a:rPr lang="zh-CN" altLang="zh-CN" kern="100" dirty="0">
                <a:solidFill>
                  <a:srgbClr val="C00000"/>
                </a:solidFill>
                <a:latin typeface="Times New Roman" panose="02020603050405020304" pitchFamily="18" charset="0"/>
                <a:ea typeface="方正书宋简体"/>
                <a:cs typeface="Times New Roman" panose="02020603050405020304" pitchFamily="18" charset="0"/>
              </a:rPr>
              <a:t>范例</a:t>
            </a:r>
            <a:r>
              <a:rPr lang="en-US" altLang="zh-CN" kern="100" dirty="0">
                <a:solidFill>
                  <a:srgbClr val="C00000"/>
                </a:solidFill>
                <a:latin typeface="Times New Roman" panose="02020603050405020304" pitchFamily="18" charset="0"/>
                <a:ea typeface="方正书宋简体"/>
              </a:rPr>
              <a:t>7-1</a:t>
            </a:r>
            <a:r>
              <a:rPr lang="zh-CN" altLang="zh-CN" kern="100" dirty="0">
                <a:solidFill>
                  <a:srgbClr val="C00000"/>
                </a:solidFill>
                <a:latin typeface="Times New Roman" panose="02020603050405020304" pitchFamily="18" charset="0"/>
                <a:ea typeface="方正书宋简体"/>
                <a:cs typeface="Times New Roman" panose="02020603050405020304" pitchFamily="18" charset="0"/>
              </a:rPr>
              <a:t>　数据的</a:t>
            </a:r>
            <a:r>
              <a:rPr lang="zh-CN" altLang="en-US" kern="100" dirty="0">
                <a:solidFill>
                  <a:srgbClr val="C00000"/>
                </a:solidFill>
                <a:latin typeface="Times New Roman" panose="02020603050405020304" pitchFamily="18" charset="0"/>
                <a:ea typeface="方正书宋简体"/>
                <a:cs typeface="Times New Roman" panose="02020603050405020304" pitchFamily="18" charset="0"/>
              </a:rPr>
              <a:t>读取与预处理</a:t>
            </a:r>
            <a:r>
              <a:rPr lang="zh-CN" altLang="zh-CN" kern="100" dirty="0">
                <a:solidFill>
                  <a:srgbClr val="C00000"/>
                </a:solidFill>
                <a:latin typeface="Times New Roman" panose="02020603050405020304" pitchFamily="18" charset="0"/>
                <a:ea typeface="方正书宋简体"/>
                <a:cs typeface="Times New Roman" panose="02020603050405020304" pitchFamily="18" charset="0"/>
              </a:rPr>
              <a:t>（</a:t>
            </a:r>
            <a:r>
              <a:rPr lang="en-US" altLang="zh-CN" kern="100" dirty="0" err="1">
                <a:solidFill>
                  <a:srgbClr val="C00000"/>
                </a:solidFill>
                <a:latin typeface="Times New Roman" panose="02020603050405020304" pitchFamily="18" charset="0"/>
                <a:ea typeface="方正书宋简体"/>
              </a:rPr>
              <a:t>mnist_cnn.py</a:t>
            </a:r>
            <a:r>
              <a:rPr lang="zh-CN" altLang="zh-CN" kern="100" dirty="0">
                <a:solidFill>
                  <a:srgbClr val="C00000"/>
                </a:solidFill>
                <a:latin typeface="Times New Roman" panose="02020603050405020304" pitchFamily="18" charset="0"/>
                <a:ea typeface="方正书宋简体"/>
                <a:cs typeface="Times New Roman" panose="02020603050405020304" pitchFamily="18" charset="0"/>
              </a:rPr>
              <a:t>）</a:t>
            </a:r>
            <a:r>
              <a:rPr lang="zh-CN" altLang="zh-CN" dirty="0">
                <a:solidFill>
                  <a:srgbClr val="C00000"/>
                </a:solidFill>
              </a:rPr>
              <a:t> </a:t>
            </a:r>
            <a:endParaRPr lang="zh-CN" altLang="en-US" dirty="0">
              <a:solidFill>
                <a:srgbClr val="C00000"/>
              </a:solidFill>
            </a:endParaRPr>
          </a:p>
        </p:txBody>
      </p:sp>
      <p:pic>
        <p:nvPicPr>
          <p:cNvPr id="4" name="图片 3">
            <a:extLst>
              <a:ext uri="{FF2B5EF4-FFF2-40B4-BE49-F238E27FC236}">
                <a16:creationId xmlns:a16="http://schemas.microsoft.com/office/drawing/2014/main" id="{728C8829-402D-3841-8B00-2E1BB263623D}"/>
              </a:ext>
            </a:extLst>
          </p:cNvPr>
          <p:cNvPicPr>
            <a:picLocks noChangeAspect="1"/>
          </p:cNvPicPr>
          <p:nvPr/>
        </p:nvPicPr>
        <p:blipFill>
          <a:blip r:embed="rId2"/>
          <a:stretch>
            <a:fillRect/>
          </a:stretch>
        </p:blipFill>
        <p:spPr>
          <a:xfrm>
            <a:off x="836584" y="816555"/>
            <a:ext cx="6423245" cy="3995952"/>
          </a:xfrm>
          <a:prstGeom prst="rect">
            <a:avLst/>
          </a:prstGeom>
        </p:spPr>
      </p:pic>
    </p:spTree>
    <p:extLst>
      <p:ext uri="{BB962C8B-B14F-4D97-AF65-F5344CB8AC3E}">
        <p14:creationId xmlns:p14="http://schemas.microsoft.com/office/powerpoint/2010/main" val="311932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幻灯片编号占位符 4"/>
          <p:cNvSpPr>
            <a:spLocks noGrp="1"/>
          </p:cNvSpPr>
          <p:nvPr>
            <p:ph type="sldNum" sz="quarter" idx="12"/>
          </p:nvPr>
        </p:nvSpPr>
        <p:spPr/>
        <p:txBody>
          <a:bodyPr/>
          <a:lstStyle/>
          <a:p>
            <a:fld id="{59FDECE3-04E0-41EC-B771-5AB4EF38E9D3}" type="slidenum">
              <a:rPr lang="zh-CN" altLang="en-US" smtClean="0"/>
              <a:pPr/>
              <a:t>85</a:t>
            </a:fld>
            <a:endParaRPr lang="zh-CN" altLang="en-US"/>
          </a:p>
        </p:txBody>
      </p:sp>
      <p:pic>
        <p:nvPicPr>
          <p:cNvPr id="1026" name="Picture 2" descr="http://images2015.cnblogs.com/blog/1119747/201707/1119747-20170707133932722-7154947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15250" cy="53435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2BA09419-B996-EF40-B589-D7232CE3CDEE}"/>
              </a:ext>
            </a:extLst>
          </p:cNvPr>
          <p:cNvSpPr txBox="1"/>
          <p:nvPr/>
        </p:nvSpPr>
        <p:spPr>
          <a:xfrm>
            <a:off x="4076945" y="186485"/>
            <a:ext cx="2070230" cy="369332"/>
          </a:xfrm>
          <a:prstGeom prst="rect">
            <a:avLst/>
          </a:prstGeom>
          <a:noFill/>
        </p:spPr>
        <p:txBody>
          <a:bodyPr wrap="square" rtlCol="0">
            <a:spAutoFit/>
          </a:bodyPr>
          <a:lstStyle/>
          <a:p>
            <a:r>
              <a:rPr kumimoji="1" lang="zh-CN" altLang="en-US" dirty="0">
                <a:solidFill>
                  <a:srgbClr val="FF0000"/>
                </a:solidFill>
              </a:rPr>
              <a:t>顺序模型</a:t>
            </a:r>
          </a:p>
        </p:txBody>
      </p:sp>
    </p:spTree>
    <p:extLst>
      <p:ext uri="{BB962C8B-B14F-4D97-AF65-F5344CB8AC3E}">
        <p14:creationId xmlns:p14="http://schemas.microsoft.com/office/powerpoint/2010/main" val="33157750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4A71596-BF65-1D41-B082-A923E5DE7C8D}"/>
              </a:ext>
            </a:extLst>
          </p:cNvPr>
          <p:cNvSpPr>
            <a:spLocks noGrp="1"/>
          </p:cNvSpPr>
          <p:nvPr>
            <p:ph type="sldNum" sz="quarter" idx="12"/>
          </p:nvPr>
        </p:nvSpPr>
        <p:spPr/>
        <p:txBody>
          <a:bodyPr/>
          <a:lstStyle/>
          <a:p>
            <a:fld id="{59FDECE3-04E0-41EC-B771-5AB4EF38E9D3}" type="slidenum">
              <a:rPr lang="zh-CN" altLang="en-US" smtClean="0"/>
              <a:pPr/>
              <a:t>86</a:t>
            </a:fld>
            <a:endParaRPr lang="zh-CN" altLang="en-US"/>
          </a:p>
        </p:txBody>
      </p:sp>
      <p:pic>
        <p:nvPicPr>
          <p:cNvPr id="3" name="图片 2">
            <a:extLst>
              <a:ext uri="{FF2B5EF4-FFF2-40B4-BE49-F238E27FC236}">
                <a16:creationId xmlns:a16="http://schemas.microsoft.com/office/drawing/2014/main" id="{3D1D7A7B-6191-FD4C-9062-8FD80F33AE53}"/>
              </a:ext>
            </a:extLst>
          </p:cNvPr>
          <p:cNvPicPr>
            <a:picLocks noChangeAspect="1"/>
          </p:cNvPicPr>
          <p:nvPr/>
        </p:nvPicPr>
        <p:blipFill>
          <a:blip r:embed="rId2"/>
          <a:stretch>
            <a:fillRect/>
          </a:stretch>
        </p:blipFill>
        <p:spPr>
          <a:xfrm>
            <a:off x="1061610" y="816555"/>
            <a:ext cx="6407075" cy="3645405"/>
          </a:xfrm>
          <a:prstGeom prst="rect">
            <a:avLst/>
          </a:prstGeom>
        </p:spPr>
      </p:pic>
      <p:sp>
        <p:nvSpPr>
          <p:cNvPr id="4" name="矩形 3">
            <a:extLst>
              <a:ext uri="{FF2B5EF4-FFF2-40B4-BE49-F238E27FC236}">
                <a16:creationId xmlns:a16="http://schemas.microsoft.com/office/drawing/2014/main" id="{F5A885FE-A043-8B42-B069-7817A2639FE6}"/>
              </a:ext>
            </a:extLst>
          </p:cNvPr>
          <p:cNvSpPr/>
          <p:nvPr/>
        </p:nvSpPr>
        <p:spPr>
          <a:xfrm>
            <a:off x="251520" y="366505"/>
            <a:ext cx="7110790" cy="369332"/>
          </a:xfrm>
          <a:prstGeom prst="rect">
            <a:avLst/>
          </a:prstGeom>
        </p:spPr>
        <p:txBody>
          <a:bodyPr wrap="square">
            <a:spAutoFit/>
          </a:bodyPr>
          <a:lstStyle/>
          <a:p>
            <a:r>
              <a:rPr lang="zh-CN" altLang="en-US" dirty="0"/>
              <a:t>范例7-2　卷积神经网络的模型搭建（mnist_cnn.py）</a:t>
            </a:r>
          </a:p>
        </p:txBody>
      </p:sp>
      <p:sp>
        <p:nvSpPr>
          <p:cNvPr id="5" name="文本框 4">
            <a:extLst>
              <a:ext uri="{FF2B5EF4-FFF2-40B4-BE49-F238E27FC236}">
                <a16:creationId xmlns:a16="http://schemas.microsoft.com/office/drawing/2014/main" id="{A2B5E9EC-3CC1-E048-B2C4-DAED6B153BFC}"/>
              </a:ext>
            </a:extLst>
          </p:cNvPr>
          <p:cNvSpPr txBox="1"/>
          <p:nvPr/>
        </p:nvSpPr>
        <p:spPr>
          <a:xfrm>
            <a:off x="2456765" y="4762597"/>
            <a:ext cx="4455495" cy="369332"/>
          </a:xfrm>
          <a:prstGeom prst="rect">
            <a:avLst/>
          </a:prstGeom>
          <a:noFill/>
        </p:spPr>
        <p:txBody>
          <a:bodyPr wrap="square" rtlCol="0">
            <a:spAutoFit/>
          </a:bodyPr>
          <a:lstStyle/>
          <a:p>
            <a:r>
              <a:rPr kumimoji="1" lang="zh-CN" altLang="en-US" dirty="0"/>
              <a:t>与范例</a:t>
            </a:r>
            <a:r>
              <a:rPr kumimoji="1" lang="en-US" altLang="zh-CN" dirty="0"/>
              <a:t>7-1</a:t>
            </a:r>
            <a:r>
              <a:rPr kumimoji="1" lang="zh-CN" altLang="en-US" dirty="0"/>
              <a:t>代码相同部分省略</a:t>
            </a:r>
          </a:p>
        </p:txBody>
      </p:sp>
    </p:spTree>
    <p:extLst>
      <p:ext uri="{BB962C8B-B14F-4D97-AF65-F5344CB8AC3E}">
        <p14:creationId xmlns:p14="http://schemas.microsoft.com/office/powerpoint/2010/main" val="2163630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294348B-9AA8-E142-85E3-32D0ED796445}"/>
              </a:ext>
            </a:extLst>
          </p:cNvPr>
          <p:cNvSpPr>
            <a:spLocks noGrp="1"/>
          </p:cNvSpPr>
          <p:nvPr>
            <p:ph type="sldNum" sz="quarter" idx="12"/>
          </p:nvPr>
        </p:nvSpPr>
        <p:spPr/>
        <p:txBody>
          <a:bodyPr/>
          <a:lstStyle/>
          <a:p>
            <a:fld id="{59FDECE3-04E0-41EC-B771-5AB4EF38E9D3}" type="slidenum">
              <a:rPr lang="zh-CN" altLang="en-US" smtClean="0"/>
              <a:pPr/>
              <a:t>87</a:t>
            </a:fld>
            <a:endParaRPr lang="zh-CN" altLang="en-US"/>
          </a:p>
        </p:txBody>
      </p:sp>
      <p:pic>
        <p:nvPicPr>
          <p:cNvPr id="3" name="图片 2">
            <a:extLst>
              <a:ext uri="{FF2B5EF4-FFF2-40B4-BE49-F238E27FC236}">
                <a16:creationId xmlns:a16="http://schemas.microsoft.com/office/drawing/2014/main" id="{38C1FC1F-27DC-0248-A077-62FAB01F050D}"/>
              </a:ext>
            </a:extLst>
          </p:cNvPr>
          <p:cNvPicPr>
            <a:picLocks noChangeAspect="1"/>
          </p:cNvPicPr>
          <p:nvPr/>
        </p:nvPicPr>
        <p:blipFill>
          <a:blip r:embed="rId2"/>
          <a:stretch>
            <a:fillRect/>
          </a:stretch>
        </p:blipFill>
        <p:spPr>
          <a:xfrm>
            <a:off x="1106615" y="726545"/>
            <a:ext cx="5886159" cy="3960440"/>
          </a:xfrm>
          <a:prstGeom prst="rect">
            <a:avLst/>
          </a:prstGeom>
        </p:spPr>
      </p:pic>
    </p:spTree>
    <p:extLst>
      <p:ext uri="{BB962C8B-B14F-4D97-AF65-F5344CB8AC3E}">
        <p14:creationId xmlns:p14="http://schemas.microsoft.com/office/powerpoint/2010/main" val="289872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A5A93D5-79C8-454A-A0B3-15DB3ED94F93}"/>
              </a:ext>
            </a:extLst>
          </p:cNvPr>
          <p:cNvSpPr>
            <a:spLocks noGrp="1"/>
          </p:cNvSpPr>
          <p:nvPr>
            <p:ph type="sldNum" sz="quarter" idx="12"/>
          </p:nvPr>
        </p:nvSpPr>
        <p:spPr/>
        <p:txBody>
          <a:bodyPr/>
          <a:lstStyle/>
          <a:p>
            <a:fld id="{59FDECE3-04E0-41EC-B771-5AB4EF38E9D3}" type="slidenum">
              <a:rPr lang="zh-CN" altLang="en-US" smtClean="0"/>
              <a:pPr/>
              <a:t>88</a:t>
            </a:fld>
            <a:endParaRPr lang="zh-CN" altLang="en-US"/>
          </a:p>
        </p:txBody>
      </p:sp>
      <p:sp>
        <p:nvSpPr>
          <p:cNvPr id="3" name="矩形 2">
            <a:extLst>
              <a:ext uri="{FF2B5EF4-FFF2-40B4-BE49-F238E27FC236}">
                <a16:creationId xmlns:a16="http://schemas.microsoft.com/office/drawing/2014/main" id="{93E021CC-436F-7A4C-9E5E-7E348491CBE0}"/>
              </a:ext>
            </a:extLst>
          </p:cNvPr>
          <p:cNvSpPr/>
          <p:nvPr/>
        </p:nvSpPr>
        <p:spPr>
          <a:xfrm>
            <a:off x="251520" y="366505"/>
            <a:ext cx="4512774" cy="369332"/>
          </a:xfrm>
          <a:prstGeom prst="rect">
            <a:avLst/>
          </a:prstGeom>
        </p:spPr>
        <p:txBody>
          <a:bodyPr wrap="none">
            <a:spAutoFit/>
          </a:bodyPr>
          <a:lstStyle/>
          <a:p>
            <a:r>
              <a:rPr lang="zh-CN" altLang="en-US" kern="100" dirty="0">
                <a:latin typeface="Times New Roman" panose="02020603050405020304" pitchFamily="18" charset="0"/>
                <a:ea typeface="方正书宋简体"/>
                <a:cs typeface="Times New Roman" panose="02020603050405020304" pitchFamily="18" charset="0"/>
              </a:rPr>
              <a:t>范例</a:t>
            </a:r>
            <a:r>
              <a:rPr lang="en-US" altLang="zh-CN" kern="100" dirty="0">
                <a:latin typeface="Times New Roman" panose="02020603050405020304" pitchFamily="18" charset="0"/>
                <a:ea typeface="方正书宋简体"/>
                <a:cs typeface="Times New Roman" panose="02020603050405020304" pitchFamily="18" charset="0"/>
              </a:rPr>
              <a:t>7-3</a:t>
            </a:r>
            <a:r>
              <a:rPr lang="zh-CN" altLang="en-US" kern="100" dirty="0">
                <a:latin typeface="Times New Roman" panose="02020603050405020304" pitchFamily="18" charset="0"/>
                <a:ea typeface="方正书宋简体"/>
                <a:cs typeface="Times New Roman" panose="02020603050405020304" pitchFamily="18" charset="0"/>
              </a:rPr>
              <a:t>　模型训练与保存（</a:t>
            </a:r>
            <a:r>
              <a:rPr lang="en-US" altLang="zh-CN" kern="100" dirty="0" err="1">
                <a:latin typeface="Times New Roman" panose="02020603050405020304" pitchFamily="18" charset="0"/>
                <a:ea typeface="方正书宋简体"/>
                <a:cs typeface="Times New Roman" panose="02020603050405020304" pitchFamily="18" charset="0"/>
              </a:rPr>
              <a:t>mnist_cnn.py</a:t>
            </a:r>
            <a:r>
              <a:rPr lang="zh-CN" altLang="en-US" kern="100" dirty="0">
                <a:latin typeface="Times New Roman" panose="02020603050405020304" pitchFamily="18" charset="0"/>
                <a:ea typeface="方正书宋简体"/>
                <a:cs typeface="Times New Roman" panose="02020603050405020304" pitchFamily="18" charset="0"/>
              </a:rPr>
              <a:t>）</a:t>
            </a:r>
            <a:endParaRPr lang="zh-CN" altLang="en-US" dirty="0"/>
          </a:p>
        </p:txBody>
      </p:sp>
      <p:pic>
        <p:nvPicPr>
          <p:cNvPr id="4" name="图片 3">
            <a:extLst>
              <a:ext uri="{FF2B5EF4-FFF2-40B4-BE49-F238E27FC236}">
                <a16:creationId xmlns:a16="http://schemas.microsoft.com/office/drawing/2014/main" id="{F4A91CC0-9E62-6846-AA89-2C3033470BAA}"/>
              </a:ext>
            </a:extLst>
          </p:cNvPr>
          <p:cNvPicPr>
            <a:picLocks noChangeAspect="1"/>
          </p:cNvPicPr>
          <p:nvPr/>
        </p:nvPicPr>
        <p:blipFill>
          <a:blip r:embed="rId2"/>
          <a:stretch>
            <a:fillRect/>
          </a:stretch>
        </p:blipFill>
        <p:spPr>
          <a:xfrm>
            <a:off x="6039515" y="2256715"/>
            <a:ext cx="2999976" cy="2015732"/>
          </a:xfrm>
          <a:prstGeom prst="rect">
            <a:avLst/>
          </a:prstGeom>
        </p:spPr>
      </p:pic>
      <p:pic>
        <p:nvPicPr>
          <p:cNvPr id="5" name="图片 4">
            <a:extLst>
              <a:ext uri="{FF2B5EF4-FFF2-40B4-BE49-F238E27FC236}">
                <a16:creationId xmlns:a16="http://schemas.microsoft.com/office/drawing/2014/main" id="{A88026EC-85CE-0D4A-AFA5-69F15EBE2DE4}"/>
              </a:ext>
            </a:extLst>
          </p:cNvPr>
          <p:cNvPicPr>
            <a:picLocks noChangeAspect="1"/>
          </p:cNvPicPr>
          <p:nvPr/>
        </p:nvPicPr>
        <p:blipFill>
          <a:blip r:embed="rId3"/>
          <a:stretch>
            <a:fillRect/>
          </a:stretch>
        </p:blipFill>
        <p:spPr>
          <a:xfrm>
            <a:off x="93340" y="1241025"/>
            <a:ext cx="5816600" cy="3111500"/>
          </a:xfrm>
          <a:prstGeom prst="rect">
            <a:avLst/>
          </a:prstGeom>
        </p:spPr>
      </p:pic>
    </p:spTree>
    <p:extLst>
      <p:ext uri="{BB962C8B-B14F-4D97-AF65-F5344CB8AC3E}">
        <p14:creationId xmlns:p14="http://schemas.microsoft.com/office/powerpoint/2010/main" val="335921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584775"/>
          </a:xfrm>
          <a:prstGeom prst="rect">
            <a:avLst/>
          </a:prstGeom>
          <a:noFill/>
        </p:spPr>
        <p:txBody>
          <a:bodyPr wrap="square" rtlCol="0">
            <a:spAutoFit/>
          </a:bodyPr>
          <a:lstStyle/>
          <a:p>
            <a:pPr algn="ctr"/>
            <a:r>
              <a:rPr lang="zh-CN" altLang="en-US" sz="3200" dirty="0">
                <a:solidFill>
                  <a:schemeClr val="bg1"/>
                </a:solidFill>
                <a:latin typeface="+mj-ea"/>
                <a:ea typeface="+mj-ea"/>
              </a:rPr>
              <a:t>可视化之</a:t>
            </a:r>
            <a:r>
              <a:rPr lang="en-US" altLang="zh-CN" sz="3200">
                <a:solidFill>
                  <a:schemeClr val="bg1"/>
                </a:solidFill>
                <a:latin typeface="+mj-ea"/>
                <a:ea typeface="+mj-ea"/>
              </a:rPr>
              <a:t>TensorBoard</a:t>
            </a:r>
            <a:endParaRPr lang="zh-CN" altLang="en-US" sz="3200" dirty="0">
              <a:solidFill>
                <a:schemeClr val="bg1"/>
              </a:solidFill>
              <a:latin typeface="+mj-ea"/>
              <a:ea typeface="+mj-ea"/>
            </a:endParaRP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89</a:t>
            </a:fld>
            <a:endParaRPr lang="zh-CN" altLang="en-US"/>
          </a:p>
        </p:txBody>
      </p:sp>
    </p:spTree>
    <p:extLst>
      <p:ext uri="{BB962C8B-B14F-4D97-AF65-F5344CB8AC3E}">
        <p14:creationId xmlns:p14="http://schemas.microsoft.com/office/powerpoint/2010/main" val="192803705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36EF0-8FDE-1D4F-B53A-02FBDA955852}"/>
              </a:ext>
            </a:extLst>
          </p:cNvPr>
          <p:cNvSpPr>
            <a:spLocks noGrp="1"/>
          </p:cNvSpPr>
          <p:nvPr>
            <p:ph type="title"/>
          </p:nvPr>
        </p:nvSpPr>
        <p:spPr/>
        <p:txBody>
          <a:bodyPr/>
          <a:lstStyle/>
          <a:p>
            <a:endParaRPr kumimoji="1" lang="zh-CN" altLang="en-US"/>
          </a:p>
        </p:txBody>
      </p:sp>
      <p:sp>
        <p:nvSpPr>
          <p:cNvPr id="3" name="页脚占位符 2">
            <a:extLst>
              <a:ext uri="{FF2B5EF4-FFF2-40B4-BE49-F238E27FC236}">
                <a16:creationId xmlns:a16="http://schemas.microsoft.com/office/drawing/2014/main" id="{276BA306-E150-7C4E-BAD3-0F713C95F4D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E0B987B-B830-4C4D-8456-E895E7A494BA}"/>
              </a:ext>
            </a:extLst>
          </p:cNvPr>
          <p:cNvSpPr>
            <a:spLocks noGrp="1"/>
          </p:cNvSpPr>
          <p:nvPr>
            <p:ph type="sldNum" sz="quarter" idx="12"/>
          </p:nvPr>
        </p:nvSpPr>
        <p:spPr/>
        <p:txBody>
          <a:bodyPr/>
          <a:lstStyle/>
          <a:p>
            <a:fld id="{59FDECE3-04E0-41EC-B771-5AB4EF38E9D3}" type="slidenum">
              <a:rPr lang="zh-CN" altLang="en-US" smtClean="0"/>
              <a:pPr/>
              <a:t>9</a:t>
            </a:fld>
            <a:endParaRPr lang="zh-CN" altLang="en-US"/>
          </a:p>
        </p:txBody>
      </p:sp>
      <p:pic>
        <p:nvPicPr>
          <p:cNvPr id="8194" name="Picture 2" descr="The architecture of the neocognitron. | Download Scientific Diagram">
            <a:extLst>
              <a:ext uri="{FF2B5EF4-FFF2-40B4-BE49-F238E27FC236}">
                <a16:creationId xmlns:a16="http://schemas.microsoft.com/office/drawing/2014/main" id="{873A2C45-0B89-5F45-A1E3-8574C4FBE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0"/>
            <a:ext cx="82042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0114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2E4A04DC-65B1-104A-8112-721798B12473}"/>
              </a:ext>
            </a:extLst>
          </p:cNvPr>
          <p:cNvSpPr>
            <a:spLocks noGrp="1"/>
          </p:cNvSpPr>
          <p:nvPr>
            <p:ph type="sldNum" sz="quarter" idx="12"/>
          </p:nvPr>
        </p:nvSpPr>
        <p:spPr/>
        <p:txBody>
          <a:bodyPr/>
          <a:lstStyle/>
          <a:p>
            <a:fld id="{59FDECE3-04E0-41EC-B771-5AB4EF38E9D3}" type="slidenum">
              <a:rPr lang="zh-CN" altLang="en-US" smtClean="0"/>
              <a:pPr/>
              <a:t>90</a:t>
            </a:fld>
            <a:endParaRPr lang="zh-CN" altLang="en-US"/>
          </a:p>
        </p:txBody>
      </p:sp>
      <p:pic>
        <p:nvPicPr>
          <p:cNvPr id="6" name="图片 5">
            <a:extLst>
              <a:ext uri="{FF2B5EF4-FFF2-40B4-BE49-F238E27FC236}">
                <a16:creationId xmlns:a16="http://schemas.microsoft.com/office/drawing/2014/main" id="{B4B283E2-A313-D04F-9D71-ED7C0430C8A5}"/>
              </a:ext>
            </a:extLst>
          </p:cNvPr>
          <p:cNvPicPr>
            <a:picLocks noChangeAspect="1"/>
          </p:cNvPicPr>
          <p:nvPr/>
        </p:nvPicPr>
        <p:blipFill>
          <a:blip r:embed="rId2"/>
          <a:stretch>
            <a:fillRect/>
          </a:stretch>
        </p:blipFill>
        <p:spPr>
          <a:xfrm>
            <a:off x="385528" y="0"/>
            <a:ext cx="8372943" cy="5143500"/>
          </a:xfrm>
          <a:prstGeom prst="rect">
            <a:avLst/>
          </a:prstGeom>
        </p:spPr>
      </p:pic>
      <p:sp>
        <p:nvSpPr>
          <p:cNvPr id="7" name="文本框 6">
            <a:extLst>
              <a:ext uri="{FF2B5EF4-FFF2-40B4-BE49-F238E27FC236}">
                <a16:creationId xmlns:a16="http://schemas.microsoft.com/office/drawing/2014/main" id="{63669305-C882-7C47-9DEE-52A5DFDE4DCD}"/>
              </a:ext>
            </a:extLst>
          </p:cNvPr>
          <p:cNvSpPr txBox="1"/>
          <p:nvPr/>
        </p:nvSpPr>
        <p:spPr>
          <a:xfrm>
            <a:off x="6912260" y="546525"/>
            <a:ext cx="1440160" cy="369332"/>
          </a:xfrm>
          <a:prstGeom prst="rect">
            <a:avLst/>
          </a:prstGeom>
          <a:noFill/>
        </p:spPr>
        <p:txBody>
          <a:bodyPr wrap="square" rtlCol="0">
            <a:spAutoFit/>
          </a:bodyPr>
          <a:lstStyle/>
          <a:p>
            <a:r>
              <a:rPr kumimoji="1" lang="zh-CN" altLang="en-US" dirty="0">
                <a:solidFill>
                  <a:srgbClr val="FF0000"/>
                </a:solidFill>
              </a:rPr>
              <a:t>范例</a:t>
            </a:r>
            <a:r>
              <a:rPr kumimoji="1" lang="en-US" altLang="zh-CN" dirty="0">
                <a:solidFill>
                  <a:srgbClr val="FF0000"/>
                </a:solidFill>
              </a:rPr>
              <a:t>4-7</a:t>
            </a:r>
            <a:endParaRPr kumimoji="1" lang="zh-CN" altLang="en-US" dirty="0">
              <a:solidFill>
                <a:srgbClr val="FF0000"/>
              </a:solidFill>
            </a:endParaRPr>
          </a:p>
        </p:txBody>
      </p:sp>
    </p:spTree>
    <p:extLst>
      <p:ext uri="{BB962C8B-B14F-4D97-AF65-F5344CB8AC3E}">
        <p14:creationId xmlns:p14="http://schemas.microsoft.com/office/powerpoint/2010/main" val="2572993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EBAC72F-2B90-7B47-B430-A732A38DAE20}"/>
              </a:ext>
            </a:extLst>
          </p:cNvPr>
          <p:cNvSpPr>
            <a:spLocks noGrp="1"/>
          </p:cNvSpPr>
          <p:nvPr>
            <p:ph type="sldNum" sz="quarter" idx="12"/>
          </p:nvPr>
        </p:nvSpPr>
        <p:spPr/>
        <p:txBody>
          <a:bodyPr/>
          <a:lstStyle/>
          <a:p>
            <a:fld id="{59FDECE3-04E0-41EC-B771-5AB4EF38E9D3}" type="slidenum">
              <a:rPr lang="zh-CN" altLang="en-US" smtClean="0"/>
              <a:pPr/>
              <a:t>91</a:t>
            </a:fld>
            <a:endParaRPr lang="zh-CN" altLang="en-US"/>
          </a:p>
        </p:txBody>
      </p:sp>
      <p:pic>
        <p:nvPicPr>
          <p:cNvPr id="3" name="图片 2">
            <a:extLst>
              <a:ext uri="{FF2B5EF4-FFF2-40B4-BE49-F238E27FC236}">
                <a16:creationId xmlns:a16="http://schemas.microsoft.com/office/drawing/2014/main" id="{718E4A57-2046-E24A-AFE5-746CB896DD88}"/>
              </a:ext>
            </a:extLst>
          </p:cNvPr>
          <p:cNvPicPr>
            <a:picLocks noChangeAspect="1"/>
          </p:cNvPicPr>
          <p:nvPr/>
        </p:nvPicPr>
        <p:blipFill>
          <a:blip r:embed="rId2"/>
          <a:stretch>
            <a:fillRect/>
          </a:stretch>
        </p:blipFill>
        <p:spPr>
          <a:xfrm>
            <a:off x="1148259" y="0"/>
            <a:ext cx="6847482" cy="5143500"/>
          </a:xfrm>
          <a:prstGeom prst="rect">
            <a:avLst/>
          </a:prstGeom>
        </p:spPr>
      </p:pic>
    </p:spTree>
    <p:extLst>
      <p:ext uri="{BB962C8B-B14F-4D97-AF65-F5344CB8AC3E}">
        <p14:creationId xmlns:p14="http://schemas.microsoft.com/office/powerpoint/2010/main" val="35788214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0809F03-62FC-5744-86C9-48389A497166}"/>
              </a:ext>
            </a:extLst>
          </p:cNvPr>
          <p:cNvSpPr>
            <a:spLocks noGrp="1"/>
          </p:cNvSpPr>
          <p:nvPr>
            <p:ph type="sldNum" sz="quarter" idx="12"/>
          </p:nvPr>
        </p:nvSpPr>
        <p:spPr/>
        <p:txBody>
          <a:bodyPr/>
          <a:lstStyle/>
          <a:p>
            <a:fld id="{59FDECE3-04E0-41EC-B771-5AB4EF38E9D3}" type="slidenum">
              <a:rPr lang="zh-CN" altLang="en-US" smtClean="0"/>
              <a:pPr/>
              <a:t>92</a:t>
            </a:fld>
            <a:endParaRPr lang="zh-CN" altLang="en-US"/>
          </a:p>
        </p:txBody>
      </p:sp>
      <p:pic>
        <p:nvPicPr>
          <p:cNvPr id="3" name="图片 2">
            <a:extLst>
              <a:ext uri="{FF2B5EF4-FFF2-40B4-BE49-F238E27FC236}">
                <a16:creationId xmlns:a16="http://schemas.microsoft.com/office/drawing/2014/main" id="{A117C77A-991C-5D4B-BE5F-6A1758374A84}"/>
              </a:ext>
            </a:extLst>
          </p:cNvPr>
          <p:cNvPicPr>
            <a:picLocks noChangeAspect="1"/>
          </p:cNvPicPr>
          <p:nvPr/>
        </p:nvPicPr>
        <p:blipFill>
          <a:blip r:embed="rId2"/>
          <a:stretch>
            <a:fillRect/>
          </a:stretch>
        </p:blipFill>
        <p:spPr>
          <a:xfrm>
            <a:off x="2023606" y="0"/>
            <a:ext cx="5096788" cy="5143500"/>
          </a:xfrm>
          <a:prstGeom prst="rect">
            <a:avLst/>
          </a:prstGeom>
        </p:spPr>
      </p:pic>
    </p:spTree>
    <p:extLst>
      <p:ext uri="{BB962C8B-B14F-4D97-AF65-F5344CB8AC3E}">
        <p14:creationId xmlns:p14="http://schemas.microsoft.com/office/powerpoint/2010/main" val="19100080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B23483F-5657-E545-B0A6-A033219FD0A7}"/>
              </a:ext>
            </a:extLst>
          </p:cNvPr>
          <p:cNvSpPr>
            <a:spLocks noGrp="1"/>
          </p:cNvSpPr>
          <p:nvPr>
            <p:ph type="sldNum" sz="quarter" idx="12"/>
          </p:nvPr>
        </p:nvSpPr>
        <p:spPr/>
        <p:txBody>
          <a:bodyPr/>
          <a:lstStyle/>
          <a:p>
            <a:fld id="{59FDECE3-04E0-41EC-B771-5AB4EF38E9D3}" type="slidenum">
              <a:rPr lang="zh-CN" altLang="en-US" smtClean="0"/>
              <a:pPr/>
              <a:t>93</a:t>
            </a:fld>
            <a:endParaRPr lang="zh-CN" altLang="en-US"/>
          </a:p>
        </p:txBody>
      </p:sp>
      <p:pic>
        <p:nvPicPr>
          <p:cNvPr id="3" name="图片 2">
            <a:extLst>
              <a:ext uri="{FF2B5EF4-FFF2-40B4-BE49-F238E27FC236}">
                <a16:creationId xmlns:a16="http://schemas.microsoft.com/office/drawing/2014/main" id="{8DBE28E2-1F28-7D4D-8DFD-B9C27C1D003E}"/>
              </a:ext>
            </a:extLst>
          </p:cNvPr>
          <p:cNvPicPr>
            <a:picLocks noChangeAspect="1"/>
          </p:cNvPicPr>
          <p:nvPr/>
        </p:nvPicPr>
        <p:blipFill>
          <a:blip r:embed="rId2"/>
          <a:stretch>
            <a:fillRect/>
          </a:stretch>
        </p:blipFill>
        <p:spPr>
          <a:xfrm>
            <a:off x="304931" y="0"/>
            <a:ext cx="8534138" cy="5143500"/>
          </a:xfrm>
          <a:prstGeom prst="rect">
            <a:avLst/>
          </a:prstGeom>
        </p:spPr>
      </p:pic>
    </p:spTree>
    <p:extLst>
      <p:ext uri="{BB962C8B-B14F-4D97-AF65-F5344CB8AC3E}">
        <p14:creationId xmlns:p14="http://schemas.microsoft.com/office/powerpoint/2010/main" val="21297213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F2768D-739B-9F49-8983-6C6671311484}"/>
              </a:ext>
            </a:extLst>
          </p:cNvPr>
          <p:cNvSpPr>
            <a:spLocks noGrp="1"/>
          </p:cNvSpPr>
          <p:nvPr>
            <p:ph type="sldNum" sz="quarter" idx="12"/>
          </p:nvPr>
        </p:nvSpPr>
        <p:spPr/>
        <p:txBody>
          <a:bodyPr/>
          <a:lstStyle/>
          <a:p>
            <a:fld id="{59FDECE3-04E0-41EC-B771-5AB4EF38E9D3}" type="slidenum">
              <a:rPr lang="zh-CN" altLang="en-US" smtClean="0"/>
              <a:pPr/>
              <a:t>94</a:t>
            </a:fld>
            <a:endParaRPr lang="zh-CN" altLang="en-US"/>
          </a:p>
        </p:txBody>
      </p:sp>
      <p:pic>
        <p:nvPicPr>
          <p:cNvPr id="3" name="图片 2">
            <a:extLst>
              <a:ext uri="{FF2B5EF4-FFF2-40B4-BE49-F238E27FC236}">
                <a16:creationId xmlns:a16="http://schemas.microsoft.com/office/drawing/2014/main" id="{F47E978F-D7A7-014F-AC85-CFBEED05CBC5}"/>
              </a:ext>
            </a:extLst>
          </p:cNvPr>
          <p:cNvPicPr>
            <a:picLocks noChangeAspect="1"/>
          </p:cNvPicPr>
          <p:nvPr/>
        </p:nvPicPr>
        <p:blipFill>
          <a:blip r:embed="rId2"/>
          <a:stretch>
            <a:fillRect/>
          </a:stretch>
        </p:blipFill>
        <p:spPr>
          <a:xfrm>
            <a:off x="1223183" y="2256715"/>
            <a:ext cx="5600700" cy="1854200"/>
          </a:xfrm>
          <a:prstGeom prst="rect">
            <a:avLst/>
          </a:prstGeom>
        </p:spPr>
      </p:pic>
      <p:pic>
        <p:nvPicPr>
          <p:cNvPr id="4" name="图片 3">
            <a:extLst>
              <a:ext uri="{FF2B5EF4-FFF2-40B4-BE49-F238E27FC236}">
                <a16:creationId xmlns:a16="http://schemas.microsoft.com/office/drawing/2014/main" id="{99BC25CB-E9C4-9541-B974-79800064CD4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66654" y="366504"/>
            <a:ext cx="5355596" cy="1170131"/>
          </a:xfrm>
          <a:prstGeom prst="rect">
            <a:avLst/>
          </a:prstGeom>
          <a:noFill/>
          <a:ln>
            <a:noFill/>
          </a:ln>
        </p:spPr>
      </p:pic>
    </p:spTree>
    <p:extLst>
      <p:ext uri="{BB962C8B-B14F-4D97-AF65-F5344CB8AC3E}">
        <p14:creationId xmlns:p14="http://schemas.microsoft.com/office/powerpoint/2010/main" val="362208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a:xfrm>
            <a:off x="3604767" y="934132"/>
            <a:ext cx="5202070" cy="1440178"/>
          </a:xfrm>
        </p:spPr>
        <p:txBody>
          <a:bodyPr>
            <a:normAutofit/>
          </a:bodyPr>
          <a:lstStyle/>
          <a:p>
            <a:pPr algn="ctr" eaLnBrk="1" hangingPunct="1">
              <a:buFont typeface="Wingdings" pitchFamily="2" charset="2"/>
              <a:buNone/>
            </a:pPr>
            <a:r>
              <a:rPr lang="zh-CN" altLang="en-US" sz="5800" b="1" dirty="0">
                <a:solidFill>
                  <a:srgbClr val="00B0F0"/>
                </a:solidFill>
                <a:latin typeface="方正静蕾简体" pitchFamily="2" charset="-122"/>
                <a:ea typeface="方正静蕾简体" pitchFamily="2" charset="-122"/>
              </a:rPr>
              <a:t>谢谢你能来！</a:t>
            </a:r>
            <a:endParaRPr lang="en-US" altLang="zh-CN" sz="5800" b="1" dirty="0">
              <a:solidFill>
                <a:srgbClr val="00B0F0"/>
              </a:solidFill>
              <a:latin typeface="方正静蕾简体" pitchFamily="2" charset="-122"/>
              <a:ea typeface="方正静蕾简体" pitchFamily="2" charset="-122"/>
            </a:endParaRPr>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95</a:t>
            </a:fld>
            <a:endParaRPr lang="zh-CN" altLang="en-US"/>
          </a:p>
        </p:txBody>
      </p:sp>
      <p:sp>
        <p:nvSpPr>
          <p:cNvPr id="2" name="TextBox 1"/>
          <p:cNvSpPr txBox="1"/>
          <p:nvPr/>
        </p:nvSpPr>
        <p:spPr>
          <a:xfrm>
            <a:off x="251519" y="4111260"/>
            <a:ext cx="8235915" cy="523220"/>
          </a:xfrm>
          <a:prstGeom prst="rect">
            <a:avLst/>
          </a:prstGeom>
          <a:noFill/>
        </p:spPr>
        <p:txBody>
          <a:bodyPr wrap="square" rtlCol="0">
            <a:spAutoFit/>
          </a:bodyPr>
          <a:lstStyle/>
          <a:p>
            <a:r>
              <a:rPr lang="zh-CN" altLang="en-US" sz="2800" dirty="0">
                <a:solidFill>
                  <a:srgbClr val="0070C0"/>
                </a:solidFill>
                <a:latin typeface="方正静蕾简体" pitchFamily="2" charset="-122"/>
                <a:ea typeface="方正静蕾简体" pitchFamily="2" charset="-122"/>
              </a:rPr>
              <a:t>知乎社区专栏：</a:t>
            </a:r>
            <a:r>
              <a:rPr kumimoji="1" lang="en-US" altLang="zh-CN" b="1" dirty="0">
                <a:solidFill>
                  <a:srgbClr val="FF0000"/>
                </a:solidFill>
              </a:rPr>
              <a:t>https://</a:t>
            </a:r>
            <a:r>
              <a:rPr kumimoji="1" lang="en-US" altLang="zh-CN" b="1" dirty="0" err="1">
                <a:solidFill>
                  <a:srgbClr val="FF0000"/>
                </a:solidFill>
              </a:rPr>
              <a:t>zhuanlan.zhihu.com</a:t>
            </a:r>
            <a:r>
              <a:rPr kumimoji="1" lang="en-US" altLang="zh-CN" b="1" dirty="0">
                <a:solidFill>
                  <a:srgbClr val="FF0000"/>
                </a:solidFill>
              </a:rPr>
              <a:t>/</a:t>
            </a:r>
            <a:r>
              <a:rPr kumimoji="1" lang="en-US" altLang="zh-CN" b="1" dirty="0" err="1">
                <a:solidFill>
                  <a:srgbClr val="FF0000"/>
                </a:solidFill>
              </a:rPr>
              <a:t>zhangyuhong</a:t>
            </a:r>
            <a:endParaRPr kumimoji="1" lang="zh-CN" altLang="en-US" b="1" dirty="0">
              <a:solidFill>
                <a:srgbClr val="FF0000"/>
              </a:solidFill>
            </a:endParaRPr>
          </a:p>
        </p:txBody>
      </p:sp>
      <p:pic>
        <p:nvPicPr>
          <p:cNvPr id="5" name="图片 4">
            <a:extLst>
              <a:ext uri="{FF2B5EF4-FFF2-40B4-BE49-F238E27FC236}">
                <a16:creationId xmlns:a16="http://schemas.microsoft.com/office/drawing/2014/main" id="{4F48B951-CB53-9D46-BA8C-8A8B2C421289}"/>
              </a:ext>
            </a:extLst>
          </p:cNvPr>
          <p:cNvPicPr>
            <a:picLocks noChangeAspect="1"/>
          </p:cNvPicPr>
          <p:nvPr/>
        </p:nvPicPr>
        <p:blipFill>
          <a:blip r:embed="rId3"/>
          <a:stretch>
            <a:fillRect/>
          </a:stretch>
        </p:blipFill>
        <p:spPr>
          <a:xfrm>
            <a:off x="251519" y="12099"/>
            <a:ext cx="3150350" cy="4099161"/>
          </a:xfrm>
          <a:prstGeom prst="rect">
            <a:avLst/>
          </a:prstGeom>
        </p:spPr>
      </p:pic>
      <p:pic>
        <p:nvPicPr>
          <p:cNvPr id="7" name="图片 6">
            <a:extLst>
              <a:ext uri="{FF2B5EF4-FFF2-40B4-BE49-F238E27FC236}">
                <a16:creationId xmlns:a16="http://schemas.microsoft.com/office/drawing/2014/main" id="{8419660E-EBE3-CB49-A701-6E012F23B75F}"/>
              </a:ext>
            </a:extLst>
          </p:cNvPr>
          <p:cNvPicPr>
            <a:picLocks noChangeAspect="1"/>
          </p:cNvPicPr>
          <p:nvPr/>
        </p:nvPicPr>
        <p:blipFill rotWithShape="1">
          <a:blip r:embed="rId4"/>
          <a:srcRect t="22891"/>
          <a:stretch/>
        </p:blipFill>
        <p:spPr>
          <a:xfrm>
            <a:off x="3626628" y="2769190"/>
            <a:ext cx="4900665" cy="1342070"/>
          </a:xfrm>
          <a:prstGeom prst="rect">
            <a:avLst/>
          </a:prstGeom>
        </p:spPr>
      </p:pic>
    </p:spTree>
    <p:extLst>
      <p:ext uri="{BB962C8B-B14F-4D97-AF65-F5344CB8AC3E}">
        <p14:creationId xmlns:p14="http://schemas.microsoft.com/office/powerpoint/2010/main" val="1720373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顶峰">
  <a:themeElements>
    <a:clrScheme name="顶峰">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顶峰">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顶峰">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20239</TotalTime>
  <Words>1215</Words>
  <Application>Microsoft Macintosh PowerPoint</Application>
  <PresentationFormat>全屏显示(16:9)</PresentationFormat>
  <Paragraphs>205</Paragraphs>
  <Slides>95</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110" baseType="lpstr">
      <vt:lpstr>方正静蕾简体</vt:lpstr>
      <vt:lpstr>黑体</vt:lpstr>
      <vt:lpstr>华文新魏</vt:lpstr>
      <vt:lpstr>微软雅黑</vt:lpstr>
      <vt:lpstr>PingFangSC</vt:lpstr>
      <vt:lpstr>Arial</vt:lpstr>
      <vt:lpstr>Book Antiqua</vt:lpstr>
      <vt:lpstr>Calibri</vt:lpstr>
      <vt:lpstr>Lucida Sans</vt:lpstr>
      <vt:lpstr>Times New Roman</vt:lpstr>
      <vt:lpstr>Wingdings</vt:lpstr>
      <vt:lpstr>Wingdings 2</vt:lpstr>
      <vt:lpstr>Wingdings 3</vt:lpstr>
      <vt:lpstr>顶峰</vt:lpstr>
      <vt:lpstr>Equation.DSMT4</vt:lpstr>
      <vt:lpstr>PowerPoint 演示文稿</vt:lpstr>
      <vt:lpstr>PowerPoint 演示文稿</vt:lpstr>
      <vt:lpstr>PowerPoint 演示文稿</vt:lpstr>
      <vt:lpstr>PowerPoint 演示文稿</vt:lpstr>
      <vt:lpstr>PowerPoint 演示文稿</vt:lpstr>
      <vt:lpstr>PowerPoint 演示文稿</vt:lpstr>
      <vt:lpstr>生物学启示 </vt:lpstr>
      <vt:lpstr>日本学者福岛邦彦：神经认知机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深度学习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Shisu</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Shisu.CAuser</dc:creator>
  <cp:lastModifiedBy>Yuhong Zhang</cp:lastModifiedBy>
  <cp:revision>857</cp:revision>
  <cp:lastPrinted>2018-05-02T22:52:36Z</cp:lastPrinted>
  <dcterms:created xsi:type="dcterms:W3CDTF">2010-11-10T01:12:39Z</dcterms:created>
  <dcterms:modified xsi:type="dcterms:W3CDTF">2020-12-11T06:18:15Z</dcterms:modified>
</cp:coreProperties>
</file>